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465" r:id="rId3"/>
    <p:sldId id="707" r:id="rId4"/>
    <p:sldId id="708" r:id="rId5"/>
    <p:sldId id="721" r:id="rId6"/>
    <p:sldId id="494" r:id="rId7"/>
    <p:sldId id="257" r:id="rId8"/>
    <p:sldId id="710" r:id="rId9"/>
    <p:sldId id="711" r:id="rId10"/>
    <p:sldId id="712" r:id="rId11"/>
    <p:sldId id="709" r:id="rId12"/>
    <p:sldId id="713" r:id="rId13"/>
    <p:sldId id="715" r:id="rId14"/>
    <p:sldId id="716" r:id="rId15"/>
    <p:sldId id="714" r:id="rId16"/>
    <p:sldId id="717" r:id="rId17"/>
    <p:sldId id="718" r:id="rId18"/>
    <p:sldId id="719" r:id="rId19"/>
    <p:sldId id="720" r:id="rId20"/>
    <p:sldId id="722" r:id="rId21"/>
    <p:sldId id="723" r:id="rId22"/>
    <p:sldId id="731" r:id="rId23"/>
    <p:sldId id="725" r:id="rId24"/>
    <p:sldId id="726" r:id="rId25"/>
    <p:sldId id="727" r:id="rId26"/>
    <p:sldId id="728" r:id="rId27"/>
    <p:sldId id="729" r:id="rId28"/>
    <p:sldId id="730" r:id="rId29"/>
    <p:sldId id="732" r:id="rId30"/>
    <p:sldId id="724" r:id="rId31"/>
    <p:sldId id="746" r:id="rId32"/>
    <p:sldId id="735" r:id="rId33"/>
    <p:sldId id="736" r:id="rId34"/>
    <p:sldId id="737" r:id="rId35"/>
    <p:sldId id="738" r:id="rId36"/>
    <p:sldId id="739" r:id="rId37"/>
    <p:sldId id="740" r:id="rId38"/>
    <p:sldId id="741" r:id="rId39"/>
    <p:sldId id="742" r:id="rId40"/>
    <p:sldId id="743" r:id="rId41"/>
    <p:sldId id="744" r:id="rId42"/>
    <p:sldId id="745" r:id="rId43"/>
    <p:sldId id="733" r:id="rId44"/>
    <p:sldId id="757" r:id="rId45"/>
    <p:sldId id="758" r:id="rId46"/>
    <p:sldId id="749" r:id="rId47"/>
    <p:sldId id="752" r:id="rId48"/>
    <p:sldId id="750" r:id="rId49"/>
    <p:sldId id="751" r:id="rId50"/>
    <p:sldId id="756" r:id="rId51"/>
    <p:sldId id="753" r:id="rId52"/>
    <p:sldId id="755" r:id="rId53"/>
    <p:sldId id="754" r:id="rId54"/>
    <p:sldId id="748" r:id="rId55"/>
    <p:sldId id="734" r:id="rId56"/>
    <p:sldId id="766" r:id="rId57"/>
    <p:sldId id="767" r:id="rId58"/>
    <p:sldId id="768" r:id="rId59"/>
    <p:sldId id="759" r:id="rId60"/>
    <p:sldId id="760" r:id="rId61"/>
    <p:sldId id="761" r:id="rId62"/>
    <p:sldId id="762" r:id="rId63"/>
    <p:sldId id="763" r:id="rId64"/>
    <p:sldId id="764" r:id="rId65"/>
    <p:sldId id="765" r:id="rId66"/>
    <p:sldId id="769" r:id="rId67"/>
    <p:sldId id="770" r:id="rId68"/>
    <p:sldId id="772" r:id="rId69"/>
    <p:sldId id="773" r:id="rId70"/>
    <p:sldId id="774" r:id="rId71"/>
    <p:sldId id="781" r:id="rId72"/>
    <p:sldId id="775" r:id="rId73"/>
    <p:sldId id="776" r:id="rId74"/>
    <p:sldId id="777" r:id="rId75"/>
    <p:sldId id="778" r:id="rId76"/>
    <p:sldId id="779" r:id="rId77"/>
    <p:sldId id="780" r:id="rId78"/>
    <p:sldId id="782" r:id="rId79"/>
    <p:sldId id="771" r:id="rId80"/>
    <p:sldId id="784" r:id="rId81"/>
    <p:sldId id="797" r:id="rId82"/>
    <p:sldId id="798" r:id="rId83"/>
    <p:sldId id="785" r:id="rId84"/>
    <p:sldId id="799" r:id="rId85"/>
    <p:sldId id="786" r:id="rId86"/>
    <p:sldId id="787" r:id="rId87"/>
    <p:sldId id="788" r:id="rId88"/>
    <p:sldId id="789" r:id="rId89"/>
    <p:sldId id="790" r:id="rId90"/>
    <p:sldId id="791" r:id="rId91"/>
    <p:sldId id="792" r:id="rId92"/>
    <p:sldId id="793" r:id="rId93"/>
    <p:sldId id="794" r:id="rId94"/>
    <p:sldId id="795" r:id="rId95"/>
    <p:sldId id="796" r:id="rId96"/>
    <p:sldId id="783" r:id="rId97"/>
    <p:sldId id="800" r:id="rId98"/>
    <p:sldId id="801" r:id="rId99"/>
    <p:sldId id="818" r:id="rId100"/>
    <p:sldId id="820" r:id="rId101"/>
    <p:sldId id="821" r:id="rId102"/>
    <p:sldId id="804" r:id="rId103"/>
    <p:sldId id="805" r:id="rId104"/>
    <p:sldId id="806" r:id="rId105"/>
    <p:sldId id="815" r:id="rId106"/>
    <p:sldId id="816" r:id="rId107"/>
    <p:sldId id="817" r:id="rId108"/>
    <p:sldId id="802" r:id="rId109"/>
    <p:sldId id="830" r:id="rId110"/>
    <p:sldId id="823" r:id="rId111"/>
    <p:sldId id="824" r:id="rId112"/>
    <p:sldId id="825" r:id="rId113"/>
    <p:sldId id="826" r:id="rId114"/>
    <p:sldId id="827" r:id="rId115"/>
    <p:sldId id="828" r:id="rId116"/>
    <p:sldId id="829" r:id="rId117"/>
    <p:sldId id="822" r:id="rId118"/>
    <p:sldId id="747" r:id="rId119"/>
    <p:sldId id="831" r:id="rId120"/>
    <p:sldId id="858" r:id="rId121"/>
    <p:sldId id="857" r:id="rId122"/>
    <p:sldId id="832" r:id="rId123"/>
    <p:sldId id="837" r:id="rId124"/>
    <p:sldId id="838" r:id="rId125"/>
    <p:sldId id="839" r:id="rId126"/>
    <p:sldId id="840" r:id="rId127"/>
    <p:sldId id="841" r:id="rId128"/>
    <p:sldId id="842" r:id="rId129"/>
    <p:sldId id="843" r:id="rId130"/>
    <p:sldId id="852" r:id="rId131"/>
    <p:sldId id="853" r:id="rId132"/>
    <p:sldId id="854" r:id="rId133"/>
    <p:sldId id="855" r:id="rId134"/>
    <p:sldId id="856" r:id="rId135"/>
    <p:sldId id="844" r:id="rId136"/>
    <p:sldId id="845" r:id="rId137"/>
    <p:sldId id="846" r:id="rId138"/>
    <p:sldId id="847" r:id="rId139"/>
    <p:sldId id="848" r:id="rId140"/>
    <p:sldId id="849" r:id="rId141"/>
    <p:sldId id="851" r:id="rId142"/>
    <p:sldId id="850" r:id="rId143"/>
    <p:sldId id="833" r:id="rId144"/>
    <p:sldId id="859" r:id="rId145"/>
    <p:sldId id="860" r:id="rId146"/>
    <p:sldId id="861" r:id="rId147"/>
    <p:sldId id="862" r:id="rId148"/>
    <p:sldId id="863" r:id="rId149"/>
    <p:sldId id="864" r:id="rId150"/>
    <p:sldId id="865" r:id="rId151"/>
    <p:sldId id="866" r:id="rId152"/>
    <p:sldId id="834" r:id="rId153"/>
    <p:sldId id="867" r:id="rId154"/>
    <p:sldId id="868" r:id="rId155"/>
    <p:sldId id="869" r:id="rId156"/>
    <p:sldId id="870" r:id="rId157"/>
    <p:sldId id="871" r:id="rId158"/>
    <p:sldId id="872" r:id="rId159"/>
    <p:sldId id="873" r:id="rId160"/>
    <p:sldId id="835" r:id="rId161"/>
    <p:sldId id="874" r:id="rId162"/>
    <p:sldId id="875" r:id="rId163"/>
    <p:sldId id="876" r:id="rId164"/>
    <p:sldId id="877" r:id="rId165"/>
    <p:sldId id="878" r:id="rId166"/>
    <p:sldId id="884" r:id="rId167"/>
    <p:sldId id="879" r:id="rId168"/>
    <p:sldId id="883" r:id="rId169"/>
    <p:sldId id="880" r:id="rId170"/>
    <p:sldId id="881" r:id="rId171"/>
    <p:sldId id="882" r:id="rId172"/>
    <p:sldId id="836" r:id="rId173"/>
    <p:sldId id="885" r:id="rId174"/>
    <p:sldId id="886" r:id="rId175"/>
    <p:sldId id="887" r:id="rId176"/>
    <p:sldId id="888" r:id="rId177"/>
    <p:sldId id="889" r:id="rId178"/>
    <p:sldId id="890" r:id="rId179"/>
    <p:sldId id="891" r:id="rId180"/>
    <p:sldId id="892" r:id="rId181"/>
    <p:sldId id="893" r:id="rId182"/>
    <p:sldId id="894" r:id="rId183"/>
  </p:sldIdLst>
  <p:sldSz cx="12192000" cy="6858000"/>
  <p:notesSz cx="6858000" cy="9144000"/>
  <p:defaultText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8" autoAdjust="0"/>
    <p:restoredTop sz="94660"/>
  </p:normalViewPr>
  <p:slideViewPr>
    <p:cSldViewPr snapToGrid="0">
      <p:cViewPr varScale="1">
        <p:scale>
          <a:sx n="80" d="100"/>
          <a:sy n="80" d="100"/>
        </p:scale>
        <p:origin x="900" y="2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presProps" Target="pres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theme" Target="theme/theme1.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tableStyles" Target="tableStyles.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F21D03C-74E2-6210-807C-6A23CDFF06A4}"/>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PE"/>
          </a:p>
        </p:txBody>
      </p:sp>
      <p:sp>
        <p:nvSpPr>
          <p:cNvPr id="3" name="Subtítulo 2">
            <a:extLst>
              <a:ext uri="{FF2B5EF4-FFF2-40B4-BE49-F238E27FC236}">
                <a16:creationId xmlns:a16="http://schemas.microsoft.com/office/drawing/2014/main" id="{FB9B51D5-47FD-E5E2-83CB-390D9F9EA06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PE"/>
          </a:p>
        </p:txBody>
      </p:sp>
      <p:sp>
        <p:nvSpPr>
          <p:cNvPr id="4" name="Marcador de fecha 3">
            <a:extLst>
              <a:ext uri="{FF2B5EF4-FFF2-40B4-BE49-F238E27FC236}">
                <a16:creationId xmlns:a16="http://schemas.microsoft.com/office/drawing/2014/main" id="{C01697C4-AB18-C4F5-10CA-1676C7A586D0}"/>
              </a:ext>
            </a:extLst>
          </p:cNvPr>
          <p:cNvSpPr>
            <a:spLocks noGrp="1"/>
          </p:cNvSpPr>
          <p:nvPr>
            <p:ph type="dt" sz="half" idx="10"/>
          </p:nvPr>
        </p:nvSpPr>
        <p:spPr/>
        <p:txBody>
          <a:bodyPr/>
          <a:lstStyle/>
          <a:p>
            <a:fld id="{57FBF6DC-539E-4B2A-A21E-CEA4B38187F9}" type="datetimeFigureOut">
              <a:rPr lang="es-PE" smtClean="0"/>
              <a:t>14/01/2026</a:t>
            </a:fld>
            <a:endParaRPr lang="es-PE"/>
          </a:p>
        </p:txBody>
      </p:sp>
      <p:sp>
        <p:nvSpPr>
          <p:cNvPr id="5" name="Marcador de pie de página 4">
            <a:extLst>
              <a:ext uri="{FF2B5EF4-FFF2-40B4-BE49-F238E27FC236}">
                <a16:creationId xmlns:a16="http://schemas.microsoft.com/office/drawing/2014/main" id="{131F5108-6032-4889-F7C4-C1D33544D044}"/>
              </a:ext>
            </a:extLst>
          </p:cNvPr>
          <p:cNvSpPr>
            <a:spLocks noGrp="1"/>
          </p:cNvSpPr>
          <p:nvPr>
            <p:ph type="ftr" sz="quarter" idx="11"/>
          </p:nvPr>
        </p:nvSpPr>
        <p:spPr/>
        <p:txBody>
          <a:bodyPr/>
          <a:lstStyle/>
          <a:p>
            <a:endParaRPr lang="es-PE"/>
          </a:p>
        </p:txBody>
      </p:sp>
      <p:sp>
        <p:nvSpPr>
          <p:cNvPr id="6" name="Marcador de número de diapositiva 5">
            <a:extLst>
              <a:ext uri="{FF2B5EF4-FFF2-40B4-BE49-F238E27FC236}">
                <a16:creationId xmlns:a16="http://schemas.microsoft.com/office/drawing/2014/main" id="{4698E9D2-6E1F-9C9F-75D5-69EFBC388629}"/>
              </a:ext>
            </a:extLst>
          </p:cNvPr>
          <p:cNvSpPr>
            <a:spLocks noGrp="1"/>
          </p:cNvSpPr>
          <p:nvPr>
            <p:ph type="sldNum" sz="quarter" idx="12"/>
          </p:nvPr>
        </p:nvSpPr>
        <p:spPr/>
        <p:txBody>
          <a:bodyPr/>
          <a:lstStyle/>
          <a:p>
            <a:fld id="{ACC18E5E-983A-4DF2-968F-2684628FC6C3}" type="slidenum">
              <a:rPr lang="es-PE" smtClean="0"/>
              <a:t>‹Nº›</a:t>
            </a:fld>
            <a:endParaRPr lang="es-PE"/>
          </a:p>
        </p:txBody>
      </p:sp>
    </p:spTree>
    <p:extLst>
      <p:ext uri="{BB962C8B-B14F-4D97-AF65-F5344CB8AC3E}">
        <p14:creationId xmlns:p14="http://schemas.microsoft.com/office/powerpoint/2010/main" val="34283872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EE6D97D-D569-775B-D769-FBD503F390AB}"/>
              </a:ext>
            </a:extLst>
          </p:cNvPr>
          <p:cNvSpPr>
            <a:spLocks noGrp="1"/>
          </p:cNvSpPr>
          <p:nvPr>
            <p:ph type="title"/>
          </p:nvPr>
        </p:nvSpPr>
        <p:spPr/>
        <p:txBody>
          <a:bodyPr/>
          <a:lstStyle/>
          <a:p>
            <a:r>
              <a:rPr lang="es-ES"/>
              <a:t>Haga clic para modificar el estilo de título del patrón</a:t>
            </a:r>
            <a:endParaRPr lang="es-PE"/>
          </a:p>
        </p:txBody>
      </p:sp>
      <p:sp>
        <p:nvSpPr>
          <p:cNvPr id="3" name="Marcador de texto vertical 2">
            <a:extLst>
              <a:ext uri="{FF2B5EF4-FFF2-40B4-BE49-F238E27FC236}">
                <a16:creationId xmlns:a16="http://schemas.microsoft.com/office/drawing/2014/main" id="{D0146A0B-E787-DCB3-9603-83EB5F315B29}"/>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Marcador de fecha 3">
            <a:extLst>
              <a:ext uri="{FF2B5EF4-FFF2-40B4-BE49-F238E27FC236}">
                <a16:creationId xmlns:a16="http://schemas.microsoft.com/office/drawing/2014/main" id="{620C4FAB-4AEC-0562-8E3A-3173ED6E25FE}"/>
              </a:ext>
            </a:extLst>
          </p:cNvPr>
          <p:cNvSpPr>
            <a:spLocks noGrp="1"/>
          </p:cNvSpPr>
          <p:nvPr>
            <p:ph type="dt" sz="half" idx="10"/>
          </p:nvPr>
        </p:nvSpPr>
        <p:spPr/>
        <p:txBody>
          <a:bodyPr/>
          <a:lstStyle/>
          <a:p>
            <a:fld id="{57FBF6DC-539E-4B2A-A21E-CEA4B38187F9}" type="datetimeFigureOut">
              <a:rPr lang="es-PE" smtClean="0"/>
              <a:t>14/01/2026</a:t>
            </a:fld>
            <a:endParaRPr lang="es-PE"/>
          </a:p>
        </p:txBody>
      </p:sp>
      <p:sp>
        <p:nvSpPr>
          <p:cNvPr id="5" name="Marcador de pie de página 4">
            <a:extLst>
              <a:ext uri="{FF2B5EF4-FFF2-40B4-BE49-F238E27FC236}">
                <a16:creationId xmlns:a16="http://schemas.microsoft.com/office/drawing/2014/main" id="{ADF6A92F-5422-40C5-9A93-4C6A8DE156F8}"/>
              </a:ext>
            </a:extLst>
          </p:cNvPr>
          <p:cNvSpPr>
            <a:spLocks noGrp="1"/>
          </p:cNvSpPr>
          <p:nvPr>
            <p:ph type="ftr" sz="quarter" idx="11"/>
          </p:nvPr>
        </p:nvSpPr>
        <p:spPr/>
        <p:txBody>
          <a:bodyPr/>
          <a:lstStyle/>
          <a:p>
            <a:endParaRPr lang="es-PE"/>
          </a:p>
        </p:txBody>
      </p:sp>
      <p:sp>
        <p:nvSpPr>
          <p:cNvPr id="6" name="Marcador de número de diapositiva 5">
            <a:extLst>
              <a:ext uri="{FF2B5EF4-FFF2-40B4-BE49-F238E27FC236}">
                <a16:creationId xmlns:a16="http://schemas.microsoft.com/office/drawing/2014/main" id="{A9DF3C10-7F1C-C928-6727-8156441E23FF}"/>
              </a:ext>
            </a:extLst>
          </p:cNvPr>
          <p:cNvSpPr>
            <a:spLocks noGrp="1"/>
          </p:cNvSpPr>
          <p:nvPr>
            <p:ph type="sldNum" sz="quarter" idx="12"/>
          </p:nvPr>
        </p:nvSpPr>
        <p:spPr/>
        <p:txBody>
          <a:bodyPr/>
          <a:lstStyle/>
          <a:p>
            <a:fld id="{ACC18E5E-983A-4DF2-968F-2684628FC6C3}" type="slidenum">
              <a:rPr lang="es-PE" smtClean="0"/>
              <a:t>‹Nº›</a:t>
            </a:fld>
            <a:endParaRPr lang="es-PE"/>
          </a:p>
        </p:txBody>
      </p:sp>
    </p:spTree>
    <p:extLst>
      <p:ext uri="{BB962C8B-B14F-4D97-AF65-F5344CB8AC3E}">
        <p14:creationId xmlns:p14="http://schemas.microsoft.com/office/powerpoint/2010/main" val="12603364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644B109E-1603-342A-5F13-92E80626F100}"/>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PE"/>
          </a:p>
        </p:txBody>
      </p:sp>
      <p:sp>
        <p:nvSpPr>
          <p:cNvPr id="3" name="Marcador de texto vertical 2">
            <a:extLst>
              <a:ext uri="{FF2B5EF4-FFF2-40B4-BE49-F238E27FC236}">
                <a16:creationId xmlns:a16="http://schemas.microsoft.com/office/drawing/2014/main" id="{BC369E76-8044-F1A5-9416-D1B70F87B46C}"/>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Marcador de fecha 3">
            <a:extLst>
              <a:ext uri="{FF2B5EF4-FFF2-40B4-BE49-F238E27FC236}">
                <a16:creationId xmlns:a16="http://schemas.microsoft.com/office/drawing/2014/main" id="{4F7E3D99-02AB-953A-EBA7-22AF836163B0}"/>
              </a:ext>
            </a:extLst>
          </p:cNvPr>
          <p:cNvSpPr>
            <a:spLocks noGrp="1"/>
          </p:cNvSpPr>
          <p:nvPr>
            <p:ph type="dt" sz="half" idx="10"/>
          </p:nvPr>
        </p:nvSpPr>
        <p:spPr/>
        <p:txBody>
          <a:bodyPr/>
          <a:lstStyle/>
          <a:p>
            <a:fld id="{57FBF6DC-539E-4B2A-A21E-CEA4B38187F9}" type="datetimeFigureOut">
              <a:rPr lang="es-PE" smtClean="0"/>
              <a:t>14/01/2026</a:t>
            </a:fld>
            <a:endParaRPr lang="es-PE"/>
          </a:p>
        </p:txBody>
      </p:sp>
      <p:sp>
        <p:nvSpPr>
          <p:cNvPr id="5" name="Marcador de pie de página 4">
            <a:extLst>
              <a:ext uri="{FF2B5EF4-FFF2-40B4-BE49-F238E27FC236}">
                <a16:creationId xmlns:a16="http://schemas.microsoft.com/office/drawing/2014/main" id="{1D0B79DF-69CA-CEF8-EA76-B977AC571B1C}"/>
              </a:ext>
            </a:extLst>
          </p:cNvPr>
          <p:cNvSpPr>
            <a:spLocks noGrp="1"/>
          </p:cNvSpPr>
          <p:nvPr>
            <p:ph type="ftr" sz="quarter" idx="11"/>
          </p:nvPr>
        </p:nvSpPr>
        <p:spPr/>
        <p:txBody>
          <a:bodyPr/>
          <a:lstStyle/>
          <a:p>
            <a:endParaRPr lang="es-PE"/>
          </a:p>
        </p:txBody>
      </p:sp>
      <p:sp>
        <p:nvSpPr>
          <p:cNvPr id="6" name="Marcador de número de diapositiva 5">
            <a:extLst>
              <a:ext uri="{FF2B5EF4-FFF2-40B4-BE49-F238E27FC236}">
                <a16:creationId xmlns:a16="http://schemas.microsoft.com/office/drawing/2014/main" id="{3B5EEBA6-7D6F-3893-7048-BF462DA4D2E6}"/>
              </a:ext>
            </a:extLst>
          </p:cNvPr>
          <p:cNvSpPr>
            <a:spLocks noGrp="1"/>
          </p:cNvSpPr>
          <p:nvPr>
            <p:ph type="sldNum" sz="quarter" idx="12"/>
          </p:nvPr>
        </p:nvSpPr>
        <p:spPr/>
        <p:txBody>
          <a:bodyPr/>
          <a:lstStyle/>
          <a:p>
            <a:fld id="{ACC18E5E-983A-4DF2-968F-2684628FC6C3}" type="slidenum">
              <a:rPr lang="es-PE" smtClean="0"/>
              <a:t>‹Nº›</a:t>
            </a:fld>
            <a:endParaRPr lang="es-PE"/>
          </a:p>
        </p:txBody>
      </p:sp>
    </p:spTree>
    <p:extLst>
      <p:ext uri="{BB962C8B-B14F-4D97-AF65-F5344CB8AC3E}">
        <p14:creationId xmlns:p14="http://schemas.microsoft.com/office/powerpoint/2010/main" val="26072666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7097DF1-0A54-2035-42FA-71FB24AD2B6B}"/>
              </a:ext>
            </a:extLst>
          </p:cNvPr>
          <p:cNvSpPr>
            <a:spLocks noGrp="1"/>
          </p:cNvSpPr>
          <p:nvPr>
            <p:ph type="title"/>
          </p:nvPr>
        </p:nvSpPr>
        <p:spPr/>
        <p:txBody>
          <a:bodyPr/>
          <a:lstStyle/>
          <a:p>
            <a:r>
              <a:rPr lang="es-ES"/>
              <a:t>Haga clic para modificar el estilo de título del patrón</a:t>
            </a:r>
            <a:endParaRPr lang="es-PE"/>
          </a:p>
        </p:txBody>
      </p:sp>
      <p:sp>
        <p:nvSpPr>
          <p:cNvPr id="3" name="Marcador de contenido 2">
            <a:extLst>
              <a:ext uri="{FF2B5EF4-FFF2-40B4-BE49-F238E27FC236}">
                <a16:creationId xmlns:a16="http://schemas.microsoft.com/office/drawing/2014/main" id="{BD0274A5-D837-8339-1B64-F086D5B9CEB1}"/>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Marcador de fecha 3">
            <a:extLst>
              <a:ext uri="{FF2B5EF4-FFF2-40B4-BE49-F238E27FC236}">
                <a16:creationId xmlns:a16="http://schemas.microsoft.com/office/drawing/2014/main" id="{11A621C4-EDB5-709A-CBF2-317A504B7E73}"/>
              </a:ext>
            </a:extLst>
          </p:cNvPr>
          <p:cNvSpPr>
            <a:spLocks noGrp="1"/>
          </p:cNvSpPr>
          <p:nvPr>
            <p:ph type="dt" sz="half" idx="10"/>
          </p:nvPr>
        </p:nvSpPr>
        <p:spPr/>
        <p:txBody>
          <a:bodyPr/>
          <a:lstStyle/>
          <a:p>
            <a:fld id="{57FBF6DC-539E-4B2A-A21E-CEA4B38187F9}" type="datetimeFigureOut">
              <a:rPr lang="es-PE" smtClean="0"/>
              <a:t>14/01/2026</a:t>
            </a:fld>
            <a:endParaRPr lang="es-PE"/>
          </a:p>
        </p:txBody>
      </p:sp>
      <p:sp>
        <p:nvSpPr>
          <p:cNvPr id="5" name="Marcador de pie de página 4">
            <a:extLst>
              <a:ext uri="{FF2B5EF4-FFF2-40B4-BE49-F238E27FC236}">
                <a16:creationId xmlns:a16="http://schemas.microsoft.com/office/drawing/2014/main" id="{E75B132D-E15C-9490-25EE-52190B907331}"/>
              </a:ext>
            </a:extLst>
          </p:cNvPr>
          <p:cNvSpPr>
            <a:spLocks noGrp="1"/>
          </p:cNvSpPr>
          <p:nvPr>
            <p:ph type="ftr" sz="quarter" idx="11"/>
          </p:nvPr>
        </p:nvSpPr>
        <p:spPr/>
        <p:txBody>
          <a:bodyPr/>
          <a:lstStyle/>
          <a:p>
            <a:endParaRPr lang="es-PE"/>
          </a:p>
        </p:txBody>
      </p:sp>
      <p:sp>
        <p:nvSpPr>
          <p:cNvPr id="6" name="Marcador de número de diapositiva 5">
            <a:extLst>
              <a:ext uri="{FF2B5EF4-FFF2-40B4-BE49-F238E27FC236}">
                <a16:creationId xmlns:a16="http://schemas.microsoft.com/office/drawing/2014/main" id="{D954D240-FEE0-4D3C-3C8C-13382DC10732}"/>
              </a:ext>
            </a:extLst>
          </p:cNvPr>
          <p:cNvSpPr>
            <a:spLocks noGrp="1"/>
          </p:cNvSpPr>
          <p:nvPr>
            <p:ph type="sldNum" sz="quarter" idx="12"/>
          </p:nvPr>
        </p:nvSpPr>
        <p:spPr/>
        <p:txBody>
          <a:bodyPr/>
          <a:lstStyle/>
          <a:p>
            <a:fld id="{ACC18E5E-983A-4DF2-968F-2684628FC6C3}" type="slidenum">
              <a:rPr lang="es-PE" smtClean="0"/>
              <a:t>‹Nº›</a:t>
            </a:fld>
            <a:endParaRPr lang="es-PE"/>
          </a:p>
        </p:txBody>
      </p:sp>
    </p:spTree>
    <p:extLst>
      <p:ext uri="{BB962C8B-B14F-4D97-AF65-F5344CB8AC3E}">
        <p14:creationId xmlns:p14="http://schemas.microsoft.com/office/powerpoint/2010/main" val="31670131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0034957-1870-9A2C-BE5A-5290E590B778}"/>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PE"/>
          </a:p>
        </p:txBody>
      </p:sp>
      <p:sp>
        <p:nvSpPr>
          <p:cNvPr id="3" name="Marcador de texto 2">
            <a:extLst>
              <a:ext uri="{FF2B5EF4-FFF2-40B4-BE49-F238E27FC236}">
                <a16:creationId xmlns:a16="http://schemas.microsoft.com/office/drawing/2014/main" id="{EA2EAC90-5BFD-704C-49FF-3089AF13B18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D943CD17-0569-C6A3-A1C7-2CCE3CD2C771}"/>
              </a:ext>
            </a:extLst>
          </p:cNvPr>
          <p:cNvSpPr>
            <a:spLocks noGrp="1"/>
          </p:cNvSpPr>
          <p:nvPr>
            <p:ph type="dt" sz="half" idx="10"/>
          </p:nvPr>
        </p:nvSpPr>
        <p:spPr/>
        <p:txBody>
          <a:bodyPr/>
          <a:lstStyle/>
          <a:p>
            <a:fld id="{57FBF6DC-539E-4B2A-A21E-CEA4B38187F9}" type="datetimeFigureOut">
              <a:rPr lang="es-PE" smtClean="0"/>
              <a:t>14/01/2026</a:t>
            </a:fld>
            <a:endParaRPr lang="es-PE"/>
          </a:p>
        </p:txBody>
      </p:sp>
      <p:sp>
        <p:nvSpPr>
          <p:cNvPr id="5" name="Marcador de pie de página 4">
            <a:extLst>
              <a:ext uri="{FF2B5EF4-FFF2-40B4-BE49-F238E27FC236}">
                <a16:creationId xmlns:a16="http://schemas.microsoft.com/office/drawing/2014/main" id="{08DEF5F8-2255-21B2-6ABD-260827F81903}"/>
              </a:ext>
            </a:extLst>
          </p:cNvPr>
          <p:cNvSpPr>
            <a:spLocks noGrp="1"/>
          </p:cNvSpPr>
          <p:nvPr>
            <p:ph type="ftr" sz="quarter" idx="11"/>
          </p:nvPr>
        </p:nvSpPr>
        <p:spPr/>
        <p:txBody>
          <a:bodyPr/>
          <a:lstStyle/>
          <a:p>
            <a:endParaRPr lang="es-PE"/>
          </a:p>
        </p:txBody>
      </p:sp>
      <p:sp>
        <p:nvSpPr>
          <p:cNvPr id="6" name="Marcador de número de diapositiva 5">
            <a:extLst>
              <a:ext uri="{FF2B5EF4-FFF2-40B4-BE49-F238E27FC236}">
                <a16:creationId xmlns:a16="http://schemas.microsoft.com/office/drawing/2014/main" id="{9014B2D4-6430-7C8E-400E-476670FACB37}"/>
              </a:ext>
            </a:extLst>
          </p:cNvPr>
          <p:cNvSpPr>
            <a:spLocks noGrp="1"/>
          </p:cNvSpPr>
          <p:nvPr>
            <p:ph type="sldNum" sz="quarter" idx="12"/>
          </p:nvPr>
        </p:nvSpPr>
        <p:spPr/>
        <p:txBody>
          <a:bodyPr/>
          <a:lstStyle/>
          <a:p>
            <a:fld id="{ACC18E5E-983A-4DF2-968F-2684628FC6C3}" type="slidenum">
              <a:rPr lang="es-PE" smtClean="0"/>
              <a:t>‹Nº›</a:t>
            </a:fld>
            <a:endParaRPr lang="es-PE"/>
          </a:p>
        </p:txBody>
      </p:sp>
    </p:spTree>
    <p:extLst>
      <p:ext uri="{BB962C8B-B14F-4D97-AF65-F5344CB8AC3E}">
        <p14:creationId xmlns:p14="http://schemas.microsoft.com/office/powerpoint/2010/main" val="24621188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EECC56E-D079-3C82-6F63-35EB1613C0C4}"/>
              </a:ext>
            </a:extLst>
          </p:cNvPr>
          <p:cNvSpPr>
            <a:spLocks noGrp="1"/>
          </p:cNvSpPr>
          <p:nvPr>
            <p:ph type="title"/>
          </p:nvPr>
        </p:nvSpPr>
        <p:spPr/>
        <p:txBody>
          <a:bodyPr/>
          <a:lstStyle/>
          <a:p>
            <a:r>
              <a:rPr lang="es-ES"/>
              <a:t>Haga clic para modificar el estilo de título del patrón</a:t>
            </a:r>
            <a:endParaRPr lang="es-PE"/>
          </a:p>
        </p:txBody>
      </p:sp>
      <p:sp>
        <p:nvSpPr>
          <p:cNvPr id="3" name="Marcador de contenido 2">
            <a:extLst>
              <a:ext uri="{FF2B5EF4-FFF2-40B4-BE49-F238E27FC236}">
                <a16:creationId xmlns:a16="http://schemas.microsoft.com/office/drawing/2014/main" id="{C97B627C-4046-592F-6A1A-041EBBB471A9}"/>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Marcador de contenido 3">
            <a:extLst>
              <a:ext uri="{FF2B5EF4-FFF2-40B4-BE49-F238E27FC236}">
                <a16:creationId xmlns:a16="http://schemas.microsoft.com/office/drawing/2014/main" id="{5CD459BB-3516-914B-9E50-282D2670078F}"/>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Marcador de fecha 4">
            <a:extLst>
              <a:ext uri="{FF2B5EF4-FFF2-40B4-BE49-F238E27FC236}">
                <a16:creationId xmlns:a16="http://schemas.microsoft.com/office/drawing/2014/main" id="{8DEB7A8B-4236-23A7-6FB0-A689BFD1E93B}"/>
              </a:ext>
            </a:extLst>
          </p:cNvPr>
          <p:cNvSpPr>
            <a:spLocks noGrp="1"/>
          </p:cNvSpPr>
          <p:nvPr>
            <p:ph type="dt" sz="half" idx="10"/>
          </p:nvPr>
        </p:nvSpPr>
        <p:spPr/>
        <p:txBody>
          <a:bodyPr/>
          <a:lstStyle/>
          <a:p>
            <a:fld id="{57FBF6DC-539E-4B2A-A21E-CEA4B38187F9}" type="datetimeFigureOut">
              <a:rPr lang="es-PE" smtClean="0"/>
              <a:t>14/01/2026</a:t>
            </a:fld>
            <a:endParaRPr lang="es-PE"/>
          </a:p>
        </p:txBody>
      </p:sp>
      <p:sp>
        <p:nvSpPr>
          <p:cNvPr id="6" name="Marcador de pie de página 5">
            <a:extLst>
              <a:ext uri="{FF2B5EF4-FFF2-40B4-BE49-F238E27FC236}">
                <a16:creationId xmlns:a16="http://schemas.microsoft.com/office/drawing/2014/main" id="{7BA12147-52A3-D1E0-8A64-F947D6AA73CB}"/>
              </a:ext>
            </a:extLst>
          </p:cNvPr>
          <p:cNvSpPr>
            <a:spLocks noGrp="1"/>
          </p:cNvSpPr>
          <p:nvPr>
            <p:ph type="ftr" sz="quarter" idx="11"/>
          </p:nvPr>
        </p:nvSpPr>
        <p:spPr/>
        <p:txBody>
          <a:bodyPr/>
          <a:lstStyle/>
          <a:p>
            <a:endParaRPr lang="es-PE"/>
          </a:p>
        </p:txBody>
      </p:sp>
      <p:sp>
        <p:nvSpPr>
          <p:cNvPr id="7" name="Marcador de número de diapositiva 6">
            <a:extLst>
              <a:ext uri="{FF2B5EF4-FFF2-40B4-BE49-F238E27FC236}">
                <a16:creationId xmlns:a16="http://schemas.microsoft.com/office/drawing/2014/main" id="{3A86A35D-5971-02E7-FB64-2C88B396B70E}"/>
              </a:ext>
            </a:extLst>
          </p:cNvPr>
          <p:cNvSpPr>
            <a:spLocks noGrp="1"/>
          </p:cNvSpPr>
          <p:nvPr>
            <p:ph type="sldNum" sz="quarter" idx="12"/>
          </p:nvPr>
        </p:nvSpPr>
        <p:spPr/>
        <p:txBody>
          <a:bodyPr/>
          <a:lstStyle/>
          <a:p>
            <a:fld id="{ACC18E5E-983A-4DF2-968F-2684628FC6C3}" type="slidenum">
              <a:rPr lang="es-PE" smtClean="0"/>
              <a:t>‹Nº›</a:t>
            </a:fld>
            <a:endParaRPr lang="es-PE"/>
          </a:p>
        </p:txBody>
      </p:sp>
    </p:spTree>
    <p:extLst>
      <p:ext uri="{BB962C8B-B14F-4D97-AF65-F5344CB8AC3E}">
        <p14:creationId xmlns:p14="http://schemas.microsoft.com/office/powerpoint/2010/main" val="12949405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8F88116-530B-4700-12EE-5F020F669BA7}"/>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PE"/>
          </a:p>
        </p:txBody>
      </p:sp>
      <p:sp>
        <p:nvSpPr>
          <p:cNvPr id="3" name="Marcador de texto 2">
            <a:extLst>
              <a:ext uri="{FF2B5EF4-FFF2-40B4-BE49-F238E27FC236}">
                <a16:creationId xmlns:a16="http://schemas.microsoft.com/office/drawing/2014/main" id="{62CC70F7-85C6-F749-351D-4C9DC04B009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D11E48F8-E296-D8A9-9B0E-C176E28F1680}"/>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Marcador de texto 4">
            <a:extLst>
              <a:ext uri="{FF2B5EF4-FFF2-40B4-BE49-F238E27FC236}">
                <a16:creationId xmlns:a16="http://schemas.microsoft.com/office/drawing/2014/main" id="{44B3C9C7-1BFD-E2DD-489E-32DBA560E89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CFB84A8F-26BC-9F48-DA22-9EA944F610F1}"/>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7" name="Marcador de fecha 6">
            <a:extLst>
              <a:ext uri="{FF2B5EF4-FFF2-40B4-BE49-F238E27FC236}">
                <a16:creationId xmlns:a16="http://schemas.microsoft.com/office/drawing/2014/main" id="{F1FBA4C5-73CA-3639-185A-42FBB8304BD8}"/>
              </a:ext>
            </a:extLst>
          </p:cNvPr>
          <p:cNvSpPr>
            <a:spLocks noGrp="1"/>
          </p:cNvSpPr>
          <p:nvPr>
            <p:ph type="dt" sz="half" idx="10"/>
          </p:nvPr>
        </p:nvSpPr>
        <p:spPr/>
        <p:txBody>
          <a:bodyPr/>
          <a:lstStyle/>
          <a:p>
            <a:fld id="{57FBF6DC-539E-4B2A-A21E-CEA4B38187F9}" type="datetimeFigureOut">
              <a:rPr lang="es-PE" smtClean="0"/>
              <a:t>14/01/2026</a:t>
            </a:fld>
            <a:endParaRPr lang="es-PE"/>
          </a:p>
        </p:txBody>
      </p:sp>
      <p:sp>
        <p:nvSpPr>
          <p:cNvPr id="8" name="Marcador de pie de página 7">
            <a:extLst>
              <a:ext uri="{FF2B5EF4-FFF2-40B4-BE49-F238E27FC236}">
                <a16:creationId xmlns:a16="http://schemas.microsoft.com/office/drawing/2014/main" id="{EA652749-5F68-FE0B-1B6F-96F9C27C0615}"/>
              </a:ext>
            </a:extLst>
          </p:cNvPr>
          <p:cNvSpPr>
            <a:spLocks noGrp="1"/>
          </p:cNvSpPr>
          <p:nvPr>
            <p:ph type="ftr" sz="quarter" idx="11"/>
          </p:nvPr>
        </p:nvSpPr>
        <p:spPr/>
        <p:txBody>
          <a:bodyPr/>
          <a:lstStyle/>
          <a:p>
            <a:endParaRPr lang="es-PE"/>
          </a:p>
        </p:txBody>
      </p:sp>
      <p:sp>
        <p:nvSpPr>
          <p:cNvPr id="9" name="Marcador de número de diapositiva 8">
            <a:extLst>
              <a:ext uri="{FF2B5EF4-FFF2-40B4-BE49-F238E27FC236}">
                <a16:creationId xmlns:a16="http://schemas.microsoft.com/office/drawing/2014/main" id="{F04AA0F5-AE11-D1E2-CA39-9D9611C30940}"/>
              </a:ext>
            </a:extLst>
          </p:cNvPr>
          <p:cNvSpPr>
            <a:spLocks noGrp="1"/>
          </p:cNvSpPr>
          <p:nvPr>
            <p:ph type="sldNum" sz="quarter" idx="12"/>
          </p:nvPr>
        </p:nvSpPr>
        <p:spPr/>
        <p:txBody>
          <a:bodyPr/>
          <a:lstStyle/>
          <a:p>
            <a:fld id="{ACC18E5E-983A-4DF2-968F-2684628FC6C3}" type="slidenum">
              <a:rPr lang="es-PE" smtClean="0"/>
              <a:t>‹Nº›</a:t>
            </a:fld>
            <a:endParaRPr lang="es-PE"/>
          </a:p>
        </p:txBody>
      </p:sp>
    </p:spTree>
    <p:extLst>
      <p:ext uri="{BB962C8B-B14F-4D97-AF65-F5344CB8AC3E}">
        <p14:creationId xmlns:p14="http://schemas.microsoft.com/office/powerpoint/2010/main" val="25323395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23254A6-B3EC-C4DC-ED3B-0FFABF5C7537}"/>
              </a:ext>
            </a:extLst>
          </p:cNvPr>
          <p:cNvSpPr>
            <a:spLocks noGrp="1"/>
          </p:cNvSpPr>
          <p:nvPr>
            <p:ph type="title"/>
          </p:nvPr>
        </p:nvSpPr>
        <p:spPr/>
        <p:txBody>
          <a:bodyPr/>
          <a:lstStyle/>
          <a:p>
            <a:r>
              <a:rPr lang="es-ES"/>
              <a:t>Haga clic para modificar el estilo de título del patrón</a:t>
            </a:r>
            <a:endParaRPr lang="es-PE"/>
          </a:p>
        </p:txBody>
      </p:sp>
      <p:sp>
        <p:nvSpPr>
          <p:cNvPr id="3" name="Marcador de fecha 2">
            <a:extLst>
              <a:ext uri="{FF2B5EF4-FFF2-40B4-BE49-F238E27FC236}">
                <a16:creationId xmlns:a16="http://schemas.microsoft.com/office/drawing/2014/main" id="{69306027-C116-1952-86CD-AD5F52FC9E78}"/>
              </a:ext>
            </a:extLst>
          </p:cNvPr>
          <p:cNvSpPr>
            <a:spLocks noGrp="1"/>
          </p:cNvSpPr>
          <p:nvPr>
            <p:ph type="dt" sz="half" idx="10"/>
          </p:nvPr>
        </p:nvSpPr>
        <p:spPr/>
        <p:txBody>
          <a:bodyPr/>
          <a:lstStyle/>
          <a:p>
            <a:fld id="{57FBF6DC-539E-4B2A-A21E-CEA4B38187F9}" type="datetimeFigureOut">
              <a:rPr lang="es-PE" smtClean="0"/>
              <a:t>14/01/2026</a:t>
            </a:fld>
            <a:endParaRPr lang="es-PE"/>
          </a:p>
        </p:txBody>
      </p:sp>
      <p:sp>
        <p:nvSpPr>
          <p:cNvPr id="4" name="Marcador de pie de página 3">
            <a:extLst>
              <a:ext uri="{FF2B5EF4-FFF2-40B4-BE49-F238E27FC236}">
                <a16:creationId xmlns:a16="http://schemas.microsoft.com/office/drawing/2014/main" id="{867541A0-784C-FB6A-07C5-A43E9093E4CF}"/>
              </a:ext>
            </a:extLst>
          </p:cNvPr>
          <p:cNvSpPr>
            <a:spLocks noGrp="1"/>
          </p:cNvSpPr>
          <p:nvPr>
            <p:ph type="ftr" sz="quarter" idx="11"/>
          </p:nvPr>
        </p:nvSpPr>
        <p:spPr/>
        <p:txBody>
          <a:bodyPr/>
          <a:lstStyle/>
          <a:p>
            <a:endParaRPr lang="es-PE"/>
          </a:p>
        </p:txBody>
      </p:sp>
      <p:sp>
        <p:nvSpPr>
          <p:cNvPr id="5" name="Marcador de número de diapositiva 4">
            <a:extLst>
              <a:ext uri="{FF2B5EF4-FFF2-40B4-BE49-F238E27FC236}">
                <a16:creationId xmlns:a16="http://schemas.microsoft.com/office/drawing/2014/main" id="{BD86FC4E-D904-9FC2-4C00-282E08930C25}"/>
              </a:ext>
            </a:extLst>
          </p:cNvPr>
          <p:cNvSpPr>
            <a:spLocks noGrp="1"/>
          </p:cNvSpPr>
          <p:nvPr>
            <p:ph type="sldNum" sz="quarter" idx="12"/>
          </p:nvPr>
        </p:nvSpPr>
        <p:spPr/>
        <p:txBody>
          <a:bodyPr/>
          <a:lstStyle/>
          <a:p>
            <a:fld id="{ACC18E5E-983A-4DF2-968F-2684628FC6C3}" type="slidenum">
              <a:rPr lang="es-PE" smtClean="0"/>
              <a:t>‹Nº›</a:t>
            </a:fld>
            <a:endParaRPr lang="es-PE"/>
          </a:p>
        </p:txBody>
      </p:sp>
    </p:spTree>
    <p:extLst>
      <p:ext uri="{BB962C8B-B14F-4D97-AF65-F5344CB8AC3E}">
        <p14:creationId xmlns:p14="http://schemas.microsoft.com/office/powerpoint/2010/main" val="41724782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4072D15B-34C3-29C3-6AC8-F32AF2BE3964}"/>
              </a:ext>
            </a:extLst>
          </p:cNvPr>
          <p:cNvSpPr>
            <a:spLocks noGrp="1"/>
          </p:cNvSpPr>
          <p:nvPr>
            <p:ph type="dt" sz="half" idx="10"/>
          </p:nvPr>
        </p:nvSpPr>
        <p:spPr/>
        <p:txBody>
          <a:bodyPr/>
          <a:lstStyle/>
          <a:p>
            <a:fld id="{57FBF6DC-539E-4B2A-A21E-CEA4B38187F9}" type="datetimeFigureOut">
              <a:rPr lang="es-PE" smtClean="0"/>
              <a:t>14/01/2026</a:t>
            </a:fld>
            <a:endParaRPr lang="es-PE"/>
          </a:p>
        </p:txBody>
      </p:sp>
      <p:sp>
        <p:nvSpPr>
          <p:cNvPr id="3" name="Marcador de pie de página 2">
            <a:extLst>
              <a:ext uri="{FF2B5EF4-FFF2-40B4-BE49-F238E27FC236}">
                <a16:creationId xmlns:a16="http://schemas.microsoft.com/office/drawing/2014/main" id="{476BDAEF-E7C7-7ED9-9364-FE8879564BF5}"/>
              </a:ext>
            </a:extLst>
          </p:cNvPr>
          <p:cNvSpPr>
            <a:spLocks noGrp="1"/>
          </p:cNvSpPr>
          <p:nvPr>
            <p:ph type="ftr" sz="quarter" idx="11"/>
          </p:nvPr>
        </p:nvSpPr>
        <p:spPr/>
        <p:txBody>
          <a:bodyPr/>
          <a:lstStyle/>
          <a:p>
            <a:endParaRPr lang="es-PE"/>
          </a:p>
        </p:txBody>
      </p:sp>
      <p:sp>
        <p:nvSpPr>
          <p:cNvPr id="4" name="Marcador de número de diapositiva 3">
            <a:extLst>
              <a:ext uri="{FF2B5EF4-FFF2-40B4-BE49-F238E27FC236}">
                <a16:creationId xmlns:a16="http://schemas.microsoft.com/office/drawing/2014/main" id="{2CFF1C47-AC0C-57DC-1E34-78526C0F387E}"/>
              </a:ext>
            </a:extLst>
          </p:cNvPr>
          <p:cNvSpPr>
            <a:spLocks noGrp="1"/>
          </p:cNvSpPr>
          <p:nvPr>
            <p:ph type="sldNum" sz="quarter" idx="12"/>
          </p:nvPr>
        </p:nvSpPr>
        <p:spPr/>
        <p:txBody>
          <a:bodyPr/>
          <a:lstStyle/>
          <a:p>
            <a:fld id="{ACC18E5E-983A-4DF2-968F-2684628FC6C3}" type="slidenum">
              <a:rPr lang="es-PE" smtClean="0"/>
              <a:t>‹Nº›</a:t>
            </a:fld>
            <a:endParaRPr lang="es-PE"/>
          </a:p>
        </p:txBody>
      </p:sp>
    </p:spTree>
    <p:extLst>
      <p:ext uri="{BB962C8B-B14F-4D97-AF65-F5344CB8AC3E}">
        <p14:creationId xmlns:p14="http://schemas.microsoft.com/office/powerpoint/2010/main" val="18513113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B3ECBAA-7A1A-3CC0-C035-A06E85ED66ED}"/>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PE"/>
          </a:p>
        </p:txBody>
      </p:sp>
      <p:sp>
        <p:nvSpPr>
          <p:cNvPr id="3" name="Marcador de contenido 2">
            <a:extLst>
              <a:ext uri="{FF2B5EF4-FFF2-40B4-BE49-F238E27FC236}">
                <a16:creationId xmlns:a16="http://schemas.microsoft.com/office/drawing/2014/main" id="{0A362BEA-A263-C1FB-2160-AD65A73E957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Marcador de texto 3">
            <a:extLst>
              <a:ext uri="{FF2B5EF4-FFF2-40B4-BE49-F238E27FC236}">
                <a16:creationId xmlns:a16="http://schemas.microsoft.com/office/drawing/2014/main" id="{70A0F104-F0A9-991D-9E91-0F34C5C69BE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E7273692-B947-AE5E-58A5-ED6A16E17FFF}"/>
              </a:ext>
            </a:extLst>
          </p:cNvPr>
          <p:cNvSpPr>
            <a:spLocks noGrp="1"/>
          </p:cNvSpPr>
          <p:nvPr>
            <p:ph type="dt" sz="half" idx="10"/>
          </p:nvPr>
        </p:nvSpPr>
        <p:spPr/>
        <p:txBody>
          <a:bodyPr/>
          <a:lstStyle/>
          <a:p>
            <a:fld id="{57FBF6DC-539E-4B2A-A21E-CEA4B38187F9}" type="datetimeFigureOut">
              <a:rPr lang="es-PE" smtClean="0"/>
              <a:t>14/01/2026</a:t>
            </a:fld>
            <a:endParaRPr lang="es-PE"/>
          </a:p>
        </p:txBody>
      </p:sp>
      <p:sp>
        <p:nvSpPr>
          <p:cNvPr id="6" name="Marcador de pie de página 5">
            <a:extLst>
              <a:ext uri="{FF2B5EF4-FFF2-40B4-BE49-F238E27FC236}">
                <a16:creationId xmlns:a16="http://schemas.microsoft.com/office/drawing/2014/main" id="{D0127B8E-55C4-EE71-946F-75E567584F3D}"/>
              </a:ext>
            </a:extLst>
          </p:cNvPr>
          <p:cNvSpPr>
            <a:spLocks noGrp="1"/>
          </p:cNvSpPr>
          <p:nvPr>
            <p:ph type="ftr" sz="quarter" idx="11"/>
          </p:nvPr>
        </p:nvSpPr>
        <p:spPr/>
        <p:txBody>
          <a:bodyPr/>
          <a:lstStyle/>
          <a:p>
            <a:endParaRPr lang="es-PE"/>
          </a:p>
        </p:txBody>
      </p:sp>
      <p:sp>
        <p:nvSpPr>
          <p:cNvPr id="7" name="Marcador de número de diapositiva 6">
            <a:extLst>
              <a:ext uri="{FF2B5EF4-FFF2-40B4-BE49-F238E27FC236}">
                <a16:creationId xmlns:a16="http://schemas.microsoft.com/office/drawing/2014/main" id="{6657D37F-5BAA-D985-AA2D-F8FE2F694D41}"/>
              </a:ext>
            </a:extLst>
          </p:cNvPr>
          <p:cNvSpPr>
            <a:spLocks noGrp="1"/>
          </p:cNvSpPr>
          <p:nvPr>
            <p:ph type="sldNum" sz="quarter" idx="12"/>
          </p:nvPr>
        </p:nvSpPr>
        <p:spPr/>
        <p:txBody>
          <a:bodyPr/>
          <a:lstStyle/>
          <a:p>
            <a:fld id="{ACC18E5E-983A-4DF2-968F-2684628FC6C3}" type="slidenum">
              <a:rPr lang="es-PE" smtClean="0"/>
              <a:t>‹Nº›</a:t>
            </a:fld>
            <a:endParaRPr lang="es-PE"/>
          </a:p>
        </p:txBody>
      </p:sp>
    </p:spTree>
    <p:extLst>
      <p:ext uri="{BB962C8B-B14F-4D97-AF65-F5344CB8AC3E}">
        <p14:creationId xmlns:p14="http://schemas.microsoft.com/office/powerpoint/2010/main" val="1366520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DF6AC8C-FF2C-44B3-1EE7-BAF729F4F26E}"/>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PE"/>
          </a:p>
        </p:txBody>
      </p:sp>
      <p:sp>
        <p:nvSpPr>
          <p:cNvPr id="3" name="Marcador de posición de imagen 2">
            <a:extLst>
              <a:ext uri="{FF2B5EF4-FFF2-40B4-BE49-F238E27FC236}">
                <a16:creationId xmlns:a16="http://schemas.microsoft.com/office/drawing/2014/main" id="{F0CBA7AA-A66F-D7A9-7131-56D940728EE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PE"/>
          </a:p>
        </p:txBody>
      </p:sp>
      <p:sp>
        <p:nvSpPr>
          <p:cNvPr id="4" name="Marcador de texto 3">
            <a:extLst>
              <a:ext uri="{FF2B5EF4-FFF2-40B4-BE49-F238E27FC236}">
                <a16:creationId xmlns:a16="http://schemas.microsoft.com/office/drawing/2014/main" id="{E5B0B7C0-C02D-F643-82C1-6E1D9B997D4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00D98A74-3EB8-C78A-7F04-83141F49FFB1}"/>
              </a:ext>
            </a:extLst>
          </p:cNvPr>
          <p:cNvSpPr>
            <a:spLocks noGrp="1"/>
          </p:cNvSpPr>
          <p:nvPr>
            <p:ph type="dt" sz="half" idx="10"/>
          </p:nvPr>
        </p:nvSpPr>
        <p:spPr/>
        <p:txBody>
          <a:bodyPr/>
          <a:lstStyle/>
          <a:p>
            <a:fld id="{57FBF6DC-539E-4B2A-A21E-CEA4B38187F9}" type="datetimeFigureOut">
              <a:rPr lang="es-PE" smtClean="0"/>
              <a:t>14/01/2026</a:t>
            </a:fld>
            <a:endParaRPr lang="es-PE"/>
          </a:p>
        </p:txBody>
      </p:sp>
      <p:sp>
        <p:nvSpPr>
          <p:cNvPr id="6" name="Marcador de pie de página 5">
            <a:extLst>
              <a:ext uri="{FF2B5EF4-FFF2-40B4-BE49-F238E27FC236}">
                <a16:creationId xmlns:a16="http://schemas.microsoft.com/office/drawing/2014/main" id="{7E0CAE64-1BF5-59D8-174B-DA947D83DF21}"/>
              </a:ext>
            </a:extLst>
          </p:cNvPr>
          <p:cNvSpPr>
            <a:spLocks noGrp="1"/>
          </p:cNvSpPr>
          <p:nvPr>
            <p:ph type="ftr" sz="quarter" idx="11"/>
          </p:nvPr>
        </p:nvSpPr>
        <p:spPr/>
        <p:txBody>
          <a:bodyPr/>
          <a:lstStyle/>
          <a:p>
            <a:endParaRPr lang="es-PE"/>
          </a:p>
        </p:txBody>
      </p:sp>
      <p:sp>
        <p:nvSpPr>
          <p:cNvPr id="7" name="Marcador de número de diapositiva 6">
            <a:extLst>
              <a:ext uri="{FF2B5EF4-FFF2-40B4-BE49-F238E27FC236}">
                <a16:creationId xmlns:a16="http://schemas.microsoft.com/office/drawing/2014/main" id="{0D0D2DF5-EA92-F9C7-6FC1-5D639E2559A9}"/>
              </a:ext>
            </a:extLst>
          </p:cNvPr>
          <p:cNvSpPr>
            <a:spLocks noGrp="1"/>
          </p:cNvSpPr>
          <p:nvPr>
            <p:ph type="sldNum" sz="quarter" idx="12"/>
          </p:nvPr>
        </p:nvSpPr>
        <p:spPr/>
        <p:txBody>
          <a:bodyPr/>
          <a:lstStyle/>
          <a:p>
            <a:fld id="{ACC18E5E-983A-4DF2-968F-2684628FC6C3}" type="slidenum">
              <a:rPr lang="es-PE" smtClean="0"/>
              <a:t>‹Nº›</a:t>
            </a:fld>
            <a:endParaRPr lang="es-PE"/>
          </a:p>
        </p:txBody>
      </p:sp>
    </p:spTree>
    <p:extLst>
      <p:ext uri="{BB962C8B-B14F-4D97-AF65-F5344CB8AC3E}">
        <p14:creationId xmlns:p14="http://schemas.microsoft.com/office/powerpoint/2010/main" val="33801503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671A5400-0F64-C275-FC44-168A7C00255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PE"/>
          </a:p>
        </p:txBody>
      </p:sp>
      <p:sp>
        <p:nvSpPr>
          <p:cNvPr id="3" name="Marcador de texto 2">
            <a:extLst>
              <a:ext uri="{FF2B5EF4-FFF2-40B4-BE49-F238E27FC236}">
                <a16:creationId xmlns:a16="http://schemas.microsoft.com/office/drawing/2014/main" id="{483BF056-D791-F033-9008-AD552D8D6F6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Marcador de fecha 3">
            <a:extLst>
              <a:ext uri="{FF2B5EF4-FFF2-40B4-BE49-F238E27FC236}">
                <a16:creationId xmlns:a16="http://schemas.microsoft.com/office/drawing/2014/main" id="{59173E7F-F2E4-7DF9-15FE-6389FA661F8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7FBF6DC-539E-4B2A-A21E-CEA4B38187F9}" type="datetimeFigureOut">
              <a:rPr lang="es-PE" smtClean="0"/>
              <a:t>14/01/2026</a:t>
            </a:fld>
            <a:endParaRPr lang="es-PE"/>
          </a:p>
        </p:txBody>
      </p:sp>
      <p:sp>
        <p:nvSpPr>
          <p:cNvPr id="5" name="Marcador de pie de página 4">
            <a:extLst>
              <a:ext uri="{FF2B5EF4-FFF2-40B4-BE49-F238E27FC236}">
                <a16:creationId xmlns:a16="http://schemas.microsoft.com/office/drawing/2014/main" id="{D1D4E100-5F5B-E229-1DC6-5CC59981BC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PE"/>
          </a:p>
        </p:txBody>
      </p:sp>
      <p:sp>
        <p:nvSpPr>
          <p:cNvPr id="6" name="Marcador de número de diapositiva 5">
            <a:extLst>
              <a:ext uri="{FF2B5EF4-FFF2-40B4-BE49-F238E27FC236}">
                <a16:creationId xmlns:a16="http://schemas.microsoft.com/office/drawing/2014/main" id="{6D79BDA5-AC68-330B-D6ED-21A861D9A29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CC18E5E-983A-4DF2-968F-2684628FC6C3}" type="slidenum">
              <a:rPr lang="es-PE" smtClean="0"/>
              <a:t>‹Nº›</a:t>
            </a:fld>
            <a:endParaRPr lang="es-PE"/>
          </a:p>
        </p:txBody>
      </p:sp>
    </p:spTree>
    <p:extLst>
      <p:ext uri="{BB962C8B-B14F-4D97-AF65-F5344CB8AC3E}">
        <p14:creationId xmlns:p14="http://schemas.microsoft.com/office/powerpoint/2010/main" val="5836105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hyperlink" Target="https://upg.administracion.unmsm.edu.pe/images/tesis/DIRECTIVA-080-TESIS.pdf" TargetMode="External"/><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hyperlink" Target="https://upg.administracion.unmsm.edu.pe/images/tesis/DIRECTIVA-080-TESIS.pdf"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hyperlink" Target="https://upg.administracion.unmsm.edu.pe/images/tesis/DIRECTIVA-080-TESIS.pdf" TargetMode="Externa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hyperlink" Target="https://upg.administracion.unmsm.edu.pe/images/tesis/DIRECTIVA-080-TESIS.pdf" TargetMode="External"/><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hyperlink" Target="https://upg.administracion.unmsm.edu.pe/images/tesis/DIRECTIVA-080-TESIS.pdf" TargetMode="External"/><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hyperlink" Target="https://upg.administracion.unmsm.edu.pe/images/tesis/DIRECTIVA-080-TESIS.pdf" TargetMode="External"/><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hyperlink" Target="https://upg.administracion.unmsm.edu.pe/images/tesis/DIRECTIVA-080-TESIS.pdf" TargetMode="External"/><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3.xml.rels><?xml version="1.0" encoding="UTF-8" standalone="yes"?>
<Relationships xmlns="http://schemas.openxmlformats.org/package/2006/relationships"><Relationship Id="rId2" Type="http://schemas.openxmlformats.org/officeDocument/2006/relationships/hyperlink" Target="https://upg.administracion.unmsm.edu.pe/images/tesis/DIRECTIVA-080-TESIS.pdf" TargetMode="External"/><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hyperlink" Target="https://upg.administracion.unmsm.edu.pe/images/tesis/DIRECTIVA-080-TESIS.pdf" TargetMode="External"/><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hyperlink" Target="https://upg.administracion.unmsm.edu.pe/images/tesis/DIRECTIVA-080-TESIS.pdf" TargetMode="External"/><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hyperlink" Target="https://upg.administracion.unmsm.edu.pe/images/tesis/DIRECTIVA-080-TESIS.pdf" TargetMode="External"/><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2" Type="http://schemas.openxmlformats.org/officeDocument/2006/relationships/hyperlink" Target="https://upg.administracion.unmsm.edu.pe/images/tesis/DIRECTIVA-080-TESIS.pdf"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hyperlink" Target="https://upg.administracion.unmsm.edu.pe/images/tesis/DIRECTIVA-080-TESIS.pdf" TargetMode="External"/><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hyperlink" Target="https://upg.administracion.unmsm.edu.pe/images/tesis/DIRECTIVA-080-TESIS.pdf" TargetMode="External"/><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hyperlink" Target="https://upg.administracion.unmsm.edu.pe/images/tesis/DIRECTIVA-080-TESIS.pdf"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s://upg.administracion.unmsm.edu.pe/images/tesis/DIRECTIVA-080-TESIS.pdf" TargetMode="External"/><Relationship Id="rId2" Type="http://schemas.openxmlformats.org/officeDocument/2006/relationships/hyperlink" Target="https://www.redalyc.org/pdf/4259/425942413004.pdf" TargetMode="Externa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s://upg.administracion.unmsm.edu.pe/images/tesis/DIRECTIVA-080-TESIS.pdf" TargetMode="Externa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hyperlink" Target="https://www.scielo.org.mx/pdf/ib/v31n71/2448-8321-ib-31-71-00151.pdf" TargetMode="Externa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hyperlink" Target="https://riunet.upv.es/bitstream/handle/10251/45679/TFM_Mar%EDa%20Jes%FAs%20Gadea.pdf?sequence=1" TargetMode="Externa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hyperlink" Target="https://www.scielo.org.mx/pdf/ib/v31n71/2448-8321-ib-31-71-00151.pdf" TargetMode="External"/><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hyperlink" Target="https://www.scielo.org.mx/pdf/ib/v31n71/2448-8321-ib-31-71-00151.pdf" TargetMode="Externa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s://www.scielo.org.mx/pdf/ib/v31n71/2448-8321-ib-31-71-00151.pdf" TargetMode="Externa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hyperlink" Target="https://riunet.upv.es/bitstream/handle/10251/18996/Bellas%20Artes_24_01_2013_P_2_REFERENCIAS_BIBLIOGR%C3%81FICAS.pdf?sequence=3" TargetMode="Externa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www.bibliotecaminsal.cl/wp/wp-content/uploads/2015/06/Mercedes-Fernandez-Menendez.pdf" TargetMode="Externa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hyperlink" Target="https://meisys.es/noticias/la-importancia-de-una-bibliografia-correcta-y-como-conseguirlo/" TargetMode="Externa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s://guiasbus.us.es/gestoresbibliograficos/porquecitar" TargetMode="Externa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s://upg.administracion.unmsm.edu.pe/images/tesis/DIRECTIVA-080-TESIS.pdf" TargetMode="Externa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s://upg.administracion.unmsm.edu.pe/images/tesis/DIRECTIVA-080-TESIS.pdf" TargetMode="Externa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s://upg.administracion.unmsm.edu.pe/images/tesis/DIRECTIVA-080-TESIS.pdf" TargetMode="Externa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s://upg.administracion.unmsm.edu.pe/images/tesis/DIRECTIVA-080-TESIS.pdf" TargetMode="External"/><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s://upg.administracion.unmsm.edu.pe/images/tesis/DIRECTIVA-080-TESIS.pdf" TargetMode="Externa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s://upg.administracion.unmsm.edu.pe/images/tesis/DIRECTIVA-080-TESIS.pdf" TargetMode="Externa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upg.administracion.unmsm.edu.pe/images/tesis/DIRECTIVA-080-TESIS.pdf" TargetMode="Externa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hyperlink" Target="https://upg.administracion.unmsm.edu.pe/images/tesis/DIRECTIVA-080-TESIS.pdf" TargetMode="External"/><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significados.com/investigacion/" TargetMode="Externa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hyperlink" Target="https://upg.administracion.unmsm.edu.pe/images/tesis/DIRECTIVA-080-TESIS.pdf" TargetMode="External"/><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hyperlink" Target="https://upg.administracion.unmsm.edu.pe/images/tesis/DIRECTIVA-080-TESIS.pdf" TargetMode="External"/><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hyperlink" Target="http://scielo.sld.cu/pdf/rus/v8n1/rus20116.pdf" TargetMode="External"/><Relationship Id="rId2" Type="http://schemas.openxmlformats.org/officeDocument/2006/relationships/hyperlink" Target="https://tesisymasters.es/variable/" TargetMode="External"/><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CF5771A-6144-D438-0BD5-C8CADE44D0D3}"/>
              </a:ext>
            </a:extLst>
          </p:cNvPr>
          <p:cNvSpPr>
            <a:spLocks noGrp="1"/>
          </p:cNvSpPr>
          <p:nvPr>
            <p:ph type="ctrTitle"/>
          </p:nvPr>
        </p:nvSpPr>
        <p:spPr/>
        <p:txBody>
          <a:bodyPr>
            <a:normAutofit/>
          </a:bodyPr>
          <a:lstStyle/>
          <a:p>
            <a:r>
              <a:rPr lang="es-PE" sz="4000" dirty="0"/>
              <a:t>CURSO</a:t>
            </a:r>
            <a:br>
              <a:rPr lang="es-PE" sz="4000" dirty="0"/>
            </a:br>
            <a:r>
              <a:rPr lang="es-PE" sz="4000" dirty="0"/>
              <a:t>METODOLOGIA DE LA INVESTIGACIÓN ECONÓMICA</a:t>
            </a:r>
          </a:p>
        </p:txBody>
      </p:sp>
      <p:sp>
        <p:nvSpPr>
          <p:cNvPr id="3" name="Subtítulo 2">
            <a:extLst>
              <a:ext uri="{FF2B5EF4-FFF2-40B4-BE49-F238E27FC236}">
                <a16:creationId xmlns:a16="http://schemas.microsoft.com/office/drawing/2014/main" id="{D18F3A7A-3231-D675-63A7-E4C4C86E1BA3}"/>
              </a:ext>
            </a:extLst>
          </p:cNvPr>
          <p:cNvSpPr>
            <a:spLocks noGrp="1"/>
          </p:cNvSpPr>
          <p:nvPr>
            <p:ph type="subTitle" idx="1"/>
          </p:nvPr>
        </p:nvSpPr>
        <p:spPr/>
        <p:txBody>
          <a:bodyPr anchor="ctr"/>
          <a:lstStyle/>
          <a:p>
            <a:r>
              <a:rPr lang="es-PE" dirty="0"/>
              <a:t>Profesor: Dr. Pedro Barrientos Felipa</a:t>
            </a:r>
          </a:p>
        </p:txBody>
      </p:sp>
    </p:spTree>
    <p:extLst>
      <p:ext uri="{BB962C8B-B14F-4D97-AF65-F5344CB8AC3E}">
        <p14:creationId xmlns:p14="http://schemas.microsoft.com/office/powerpoint/2010/main" val="12786633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A7C0155-4A7B-A7FB-FFA5-B7DDB54633DB}"/>
              </a:ext>
            </a:extLst>
          </p:cNvPr>
          <p:cNvSpPr>
            <a:spLocks noGrp="1"/>
          </p:cNvSpPr>
          <p:nvPr>
            <p:ph type="title"/>
          </p:nvPr>
        </p:nvSpPr>
        <p:spPr/>
        <p:txBody>
          <a:bodyPr>
            <a:normAutofit/>
          </a:bodyPr>
          <a:lstStyle/>
          <a:p>
            <a:pPr algn="ctr"/>
            <a:r>
              <a:rPr lang="es-PE" sz="2800" dirty="0"/>
              <a:t>¿Cómo comenzamos a investigar?</a:t>
            </a:r>
          </a:p>
        </p:txBody>
      </p:sp>
      <p:sp>
        <p:nvSpPr>
          <p:cNvPr id="3" name="Marcador de contenido 2">
            <a:extLst>
              <a:ext uri="{FF2B5EF4-FFF2-40B4-BE49-F238E27FC236}">
                <a16:creationId xmlns:a16="http://schemas.microsoft.com/office/drawing/2014/main" id="{87B6E1F6-0E9D-5ECA-775D-DB27886A8264}"/>
              </a:ext>
            </a:extLst>
          </p:cNvPr>
          <p:cNvSpPr>
            <a:spLocks noGrp="1"/>
          </p:cNvSpPr>
          <p:nvPr>
            <p:ph idx="1"/>
          </p:nvPr>
        </p:nvSpPr>
        <p:spPr>
          <a:xfrm>
            <a:off x="5092860" y="1690688"/>
            <a:ext cx="6260939" cy="4486275"/>
          </a:xfrm>
        </p:spPr>
        <p:txBody>
          <a:bodyPr anchor="ctr">
            <a:normAutofit/>
          </a:bodyPr>
          <a:lstStyle/>
          <a:p>
            <a:pPr marL="0" indent="0" algn="ctr">
              <a:lnSpc>
                <a:spcPct val="150000"/>
              </a:lnSpc>
              <a:buNone/>
            </a:pPr>
            <a:r>
              <a:rPr lang="es-MX" sz="2000" dirty="0"/>
              <a:t>Toda investigación se inicia con una idea que se desarrolla paulatinamente. Pero para comenzar una investigación necesitas primero conocer las rutas que han sido construidas por las comunidades científicas para estudiar cualquier tema, fenómeno o planteamiento. Hay tres rutas fundamentales: </a:t>
            </a:r>
            <a:r>
              <a:rPr lang="es-MX" sz="2000" b="1" dirty="0">
                <a:solidFill>
                  <a:srgbClr val="FF0000"/>
                </a:solidFill>
              </a:rPr>
              <a:t>la cuantitativa, la cualitativa y la mixta</a:t>
            </a:r>
            <a:r>
              <a:rPr lang="es-MX" sz="2000" dirty="0"/>
              <a:t>.</a:t>
            </a:r>
            <a:endParaRPr lang="es-PE" sz="2000" dirty="0"/>
          </a:p>
        </p:txBody>
      </p:sp>
      <p:pic>
        <p:nvPicPr>
          <p:cNvPr id="4" name="Imagen 3">
            <a:extLst>
              <a:ext uri="{FF2B5EF4-FFF2-40B4-BE49-F238E27FC236}">
                <a16:creationId xmlns:a16="http://schemas.microsoft.com/office/drawing/2014/main" id="{3F003212-C943-6EEE-FE54-A4BA5EE32D53}"/>
              </a:ext>
            </a:extLst>
          </p:cNvPr>
          <p:cNvPicPr>
            <a:picLocks noChangeAspect="1"/>
          </p:cNvPicPr>
          <p:nvPr/>
        </p:nvPicPr>
        <p:blipFill>
          <a:blip r:embed="rId2"/>
          <a:stretch>
            <a:fillRect/>
          </a:stretch>
        </p:blipFill>
        <p:spPr>
          <a:xfrm>
            <a:off x="938514" y="2912962"/>
            <a:ext cx="3810000" cy="3810000"/>
          </a:xfrm>
          <a:prstGeom prst="rect">
            <a:avLst/>
          </a:prstGeom>
        </p:spPr>
      </p:pic>
    </p:spTree>
    <p:extLst>
      <p:ext uri="{BB962C8B-B14F-4D97-AF65-F5344CB8AC3E}">
        <p14:creationId xmlns:p14="http://schemas.microsoft.com/office/powerpoint/2010/main" val="266928594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8C9DA14-A770-C359-7791-5A210734F1A8}"/>
              </a:ext>
            </a:extLst>
          </p:cNvPr>
          <p:cNvSpPr>
            <a:spLocks noGrp="1"/>
          </p:cNvSpPr>
          <p:nvPr>
            <p:ph type="title"/>
          </p:nvPr>
        </p:nvSpPr>
        <p:spPr/>
        <p:txBody>
          <a:bodyPr>
            <a:normAutofit/>
          </a:bodyPr>
          <a:lstStyle/>
          <a:p>
            <a:pPr algn="ctr"/>
            <a:r>
              <a:rPr lang="es-PE" sz="2800" dirty="0"/>
              <a:t>Marco teórico: I</a:t>
            </a:r>
            <a:r>
              <a:rPr lang="es-MX" sz="2800" dirty="0" err="1"/>
              <a:t>mpacto</a:t>
            </a:r>
            <a:r>
              <a:rPr lang="es-MX" sz="2800" dirty="0"/>
              <a:t> del crecimiento de la clase media en el PBI de Lima Metropolitana</a:t>
            </a:r>
            <a:endParaRPr lang="es-PE" sz="2800" dirty="0"/>
          </a:p>
        </p:txBody>
      </p:sp>
      <p:sp>
        <p:nvSpPr>
          <p:cNvPr id="7" name="Marcador de contenido 2">
            <a:extLst>
              <a:ext uri="{FF2B5EF4-FFF2-40B4-BE49-F238E27FC236}">
                <a16:creationId xmlns:a16="http://schemas.microsoft.com/office/drawing/2014/main" id="{293F4A31-1365-CD7E-383F-AD3A99354E46}"/>
              </a:ext>
            </a:extLst>
          </p:cNvPr>
          <p:cNvSpPr txBox="1">
            <a:spLocks/>
          </p:cNvSpPr>
          <p:nvPr/>
        </p:nvSpPr>
        <p:spPr>
          <a:xfrm>
            <a:off x="1158240" y="3093240"/>
            <a:ext cx="2422520" cy="1494128"/>
          </a:xfrm>
          <a:prstGeom prst="rect">
            <a:avLst/>
          </a:prstGeom>
          <a:solidFill>
            <a:schemeClr val="accent4">
              <a:lumMod val="75000"/>
            </a:schemeClr>
          </a:solidFill>
        </p:spPr>
        <p:txBody>
          <a:bodyPr vert="horz" lIns="91440" tIns="45720" rIns="91440" bIns="45720" rtlCol="0" anchor="ctr">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s-PE" sz="2000" dirty="0"/>
              <a:t>Marco teórico del temade investigación</a:t>
            </a:r>
          </a:p>
          <a:p>
            <a:pPr marL="0" indent="0" algn="ctr">
              <a:buFont typeface="Arial" panose="020B0604020202020204" pitchFamily="34" charset="0"/>
              <a:buNone/>
            </a:pPr>
            <a:r>
              <a:rPr lang="es-PE" sz="2000" dirty="0"/>
              <a:t>(ampliado o una mayor explicación acerca del tema)</a:t>
            </a:r>
          </a:p>
        </p:txBody>
      </p:sp>
      <p:sp>
        <p:nvSpPr>
          <p:cNvPr id="34" name="Marcador de contenido 2">
            <a:extLst>
              <a:ext uri="{FF2B5EF4-FFF2-40B4-BE49-F238E27FC236}">
                <a16:creationId xmlns:a16="http://schemas.microsoft.com/office/drawing/2014/main" id="{BBB0B809-D047-24B8-DBC3-F2BE1EB44817}"/>
              </a:ext>
            </a:extLst>
          </p:cNvPr>
          <p:cNvSpPr txBox="1">
            <a:spLocks/>
          </p:cNvSpPr>
          <p:nvPr/>
        </p:nvSpPr>
        <p:spPr>
          <a:xfrm>
            <a:off x="5107304" y="2802487"/>
            <a:ext cx="3060823" cy="813597"/>
          </a:xfrm>
          <a:prstGeom prst="rect">
            <a:avLst/>
          </a:prstGeom>
          <a:solidFill>
            <a:schemeClr val="accent4">
              <a:lumMod val="60000"/>
              <a:lumOff val="40000"/>
            </a:schemeClr>
          </a:solidFill>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s-PE" sz="2000" dirty="0"/>
              <a:t>Crecimiento económico de Lima Metropolitana</a:t>
            </a:r>
          </a:p>
        </p:txBody>
      </p:sp>
      <p:sp>
        <p:nvSpPr>
          <p:cNvPr id="35" name="Marcador de contenido 2">
            <a:extLst>
              <a:ext uri="{FF2B5EF4-FFF2-40B4-BE49-F238E27FC236}">
                <a16:creationId xmlns:a16="http://schemas.microsoft.com/office/drawing/2014/main" id="{06871B04-1DDB-6F82-0C77-1A402564EF26}"/>
              </a:ext>
            </a:extLst>
          </p:cNvPr>
          <p:cNvSpPr txBox="1">
            <a:spLocks/>
          </p:cNvSpPr>
          <p:nvPr/>
        </p:nvSpPr>
        <p:spPr>
          <a:xfrm>
            <a:off x="5107305" y="3708458"/>
            <a:ext cx="3060822" cy="813597"/>
          </a:xfrm>
          <a:prstGeom prst="rect">
            <a:avLst/>
          </a:prstGeom>
          <a:solidFill>
            <a:schemeClr val="accent4">
              <a:lumMod val="60000"/>
              <a:lumOff val="40000"/>
            </a:schemeClr>
          </a:solidFill>
        </p:spPr>
        <p:txBody>
          <a:bodyPr vert="horz" lIns="91440" tIns="45720" rIns="91440" bIns="45720" rtlCol="0" anchor="ctr">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s-PE" sz="2000" dirty="0"/>
              <a:t>Impacto económico del crecimiento económico en los grupos sociales</a:t>
            </a:r>
          </a:p>
        </p:txBody>
      </p:sp>
      <p:sp>
        <p:nvSpPr>
          <p:cNvPr id="33" name="Marcador de contenido 2">
            <a:extLst>
              <a:ext uri="{FF2B5EF4-FFF2-40B4-BE49-F238E27FC236}">
                <a16:creationId xmlns:a16="http://schemas.microsoft.com/office/drawing/2014/main" id="{79DCE712-499C-901A-49B1-3E375C2CA6F6}"/>
              </a:ext>
            </a:extLst>
          </p:cNvPr>
          <p:cNvSpPr txBox="1">
            <a:spLocks/>
          </p:cNvSpPr>
          <p:nvPr/>
        </p:nvSpPr>
        <p:spPr>
          <a:xfrm>
            <a:off x="5107305" y="4594580"/>
            <a:ext cx="3060822" cy="813597"/>
          </a:xfrm>
          <a:prstGeom prst="rect">
            <a:avLst/>
          </a:prstGeom>
          <a:solidFill>
            <a:schemeClr val="accent4">
              <a:lumMod val="60000"/>
              <a:lumOff val="40000"/>
            </a:schemeClr>
          </a:solidFill>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s-PE" sz="2000" dirty="0"/>
              <a:t>Influencia de la clase en el desarrollo económico</a:t>
            </a:r>
          </a:p>
        </p:txBody>
      </p:sp>
      <p:sp>
        <p:nvSpPr>
          <p:cNvPr id="36" name="Marcador de contenido 2">
            <a:extLst>
              <a:ext uri="{FF2B5EF4-FFF2-40B4-BE49-F238E27FC236}">
                <a16:creationId xmlns:a16="http://schemas.microsoft.com/office/drawing/2014/main" id="{2FFF5AEB-B4CF-9B2D-D6BB-3EAC3564FD7D}"/>
              </a:ext>
            </a:extLst>
          </p:cNvPr>
          <p:cNvSpPr txBox="1">
            <a:spLocks/>
          </p:cNvSpPr>
          <p:nvPr/>
        </p:nvSpPr>
        <p:spPr>
          <a:xfrm>
            <a:off x="5107305" y="5500551"/>
            <a:ext cx="3060822" cy="813597"/>
          </a:xfrm>
          <a:prstGeom prst="rect">
            <a:avLst/>
          </a:prstGeom>
          <a:solidFill>
            <a:schemeClr val="accent4">
              <a:lumMod val="60000"/>
              <a:lumOff val="40000"/>
            </a:schemeClr>
          </a:solidFill>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s-PE" sz="2000" dirty="0"/>
              <a:t>La clase media en la economía peruana</a:t>
            </a:r>
          </a:p>
        </p:txBody>
      </p:sp>
      <p:sp>
        <p:nvSpPr>
          <p:cNvPr id="41" name="Marcador de contenido 2">
            <a:extLst>
              <a:ext uri="{FF2B5EF4-FFF2-40B4-BE49-F238E27FC236}">
                <a16:creationId xmlns:a16="http://schemas.microsoft.com/office/drawing/2014/main" id="{10DAB9F2-10FE-AD0B-D891-442F8505AF0D}"/>
              </a:ext>
            </a:extLst>
          </p:cNvPr>
          <p:cNvSpPr txBox="1">
            <a:spLocks/>
          </p:cNvSpPr>
          <p:nvPr/>
        </p:nvSpPr>
        <p:spPr>
          <a:xfrm>
            <a:off x="5107304" y="1449823"/>
            <a:ext cx="3060823" cy="947595"/>
          </a:xfrm>
          <a:prstGeom prst="rect">
            <a:avLst/>
          </a:prstGeom>
          <a:solidFill>
            <a:schemeClr val="accent4">
              <a:lumMod val="75000"/>
            </a:schemeClr>
          </a:solidFill>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s-PE" sz="2000" dirty="0"/>
              <a:t>PLAN: 800 – 1000 PALABRAS</a:t>
            </a:r>
          </a:p>
        </p:txBody>
      </p:sp>
      <p:sp>
        <p:nvSpPr>
          <p:cNvPr id="42" name="Marcador de contenido 2">
            <a:extLst>
              <a:ext uri="{FF2B5EF4-FFF2-40B4-BE49-F238E27FC236}">
                <a16:creationId xmlns:a16="http://schemas.microsoft.com/office/drawing/2014/main" id="{BEFFA749-B8ED-CB56-B7D1-8DC317E96C36}"/>
              </a:ext>
            </a:extLst>
          </p:cNvPr>
          <p:cNvSpPr txBox="1">
            <a:spLocks/>
          </p:cNvSpPr>
          <p:nvPr/>
        </p:nvSpPr>
        <p:spPr>
          <a:xfrm>
            <a:off x="8611241" y="5539139"/>
            <a:ext cx="3060823" cy="813597"/>
          </a:xfrm>
          <a:prstGeom prst="rect">
            <a:avLst/>
          </a:prstGeom>
          <a:solidFill>
            <a:schemeClr val="accent2">
              <a:lumMod val="40000"/>
              <a:lumOff val="60000"/>
            </a:schemeClr>
          </a:solidFill>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s-PE" sz="2000" dirty="0"/>
              <a:t>Crecimiento económico de Lima Metropolitana</a:t>
            </a:r>
          </a:p>
        </p:txBody>
      </p:sp>
      <p:sp>
        <p:nvSpPr>
          <p:cNvPr id="43" name="Marcador de contenido 2">
            <a:extLst>
              <a:ext uri="{FF2B5EF4-FFF2-40B4-BE49-F238E27FC236}">
                <a16:creationId xmlns:a16="http://schemas.microsoft.com/office/drawing/2014/main" id="{55084A10-45B1-DA28-5E72-D95F78B74A6C}"/>
              </a:ext>
            </a:extLst>
          </p:cNvPr>
          <p:cNvSpPr txBox="1">
            <a:spLocks/>
          </p:cNvSpPr>
          <p:nvPr/>
        </p:nvSpPr>
        <p:spPr>
          <a:xfrm>
            <a:off x="8611243" y="3708458"/>
            <a:ext cx="3060822" cy="813597"/>
          </a:xfrm>
          <a:prstGeom prst="rect">
            <a:avLst/>
          </a:prstGeom>
          <a:solidFill>
            <a:schemeClr val="accent2">
              <a:lumMod val="40000"/>
              <a:lumOff val="60000"/>
            </a:schemeClr>
          </a:solidFill>
        </p:spPr>
        <p:txBody>
          <a:bodyPr vert="horz" lIns="91440" tIns="45720" rIns="91440" bIns="45720" rtlCol="0" anchor="ctr">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s-PE" sz="2000" dirty="0"/>
              <a:t>Impacto económico del crecimiento económico en los grupos sociales</a:t>
            </a:r>
          </a:p>
        </p:txBody>
      </p:sp>
      <p:sp>
        <p:nvSpPr>
          <p:cNvPr id="44" name="Marcador de contenido 2">
            <a:extLst>
              <a:ext uri="{FF2B5EF4-FFF2-40B4-BE49-F238E27FC236}">
                <a16:creationId xmlns:a16="http://schemas.microsoft.com/office/drawing/2014/main" id="{691FAFBD-D3BF-0436-84D0-76187ABA9477}"/>
              </a:ext>
            </a:extLst>
          </p:cNvPr>
          <p:cNvSpPr txBox="1">
            <a:spLocks/>
          </p:cNvSpPr>
          <p:nvPr/>
        </p:nvSpPr>
        <p:spPr>
          <a:xfrm>
            <a:off x="8611241" y="2805530"/>
            <a:ext cx="3060822" cy="813597"/>
          </a:xfrm>
          <a:prstGeom prst="rect">
            <a:avLst/>
          </a:prstGeom>
          <a:solidFill>
            <a:schemeClr val="accent2">
              <a:lumMod val="40000"/>
              <a:lumOff val="60000"/>
            </a:schemeClr>
          </a:solidFill>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s-PE" sz="2000" dirty="0"/>
              <a:t>Influencia de la clase en el desarrollo económico</a:t>
            </a:r>
          </a:p>
        </p:txBody>
      </p:sp>
      <p:sp>
        <p:nvSpPr>
          <p:cNvPr id="45" name="Marcador de contenido 2">
            <a:extLst>
              <a:ext uri="{FF2B5EF4-FFF2-40B4-BE49-F238E27FC236}">
                <a16:creationId xmlns:a16="http://schemas.microsoft.com/office/drawing/2014/main" id="{D668A7F9-DB29-3BAB-6C40-2F9CAD20EEFC}"/>
              </a:ext>
            </a:extLst>
          </p:cNvPr>
          <p:cNvSpPr txBox="1">
            <a:spLocks/>
          </p:cNvSpPr>
          <p:nvPr/>
        </p:nvSpPr>
        <p:spPr>
          <a:xfrm>
            <a:off x="8611242" y="4620896"/>
            <a:ext cx="3060822" cy="813597"/>
          </a:xfrm>
          <a:prstGeom prst="rect">
            <a:avLst/>
          </a:prstGeom>
          <a:solidFill>
            <a:schemeClr val="accent2">
              <a:lumMod val="40000"/>
              <a:lumOff val="60000"/>
            </a:schemeClr>
          </a:solidFill>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s-PE" sz="2000" dirty="0"/>
              <a:t>La clase media en la economía peruana</a:t>
            </a:r>
          </a:p>
        </p:txBody>
      </p:sp>
      <p:sp>
        <p:nvSpPr>
          <p:cNvPr id="46" name="Marcador de contenido 2">
            <a:extLst>
              <a:ext uri="{FF2B5EF4-FFF2-40B4-BE49-F238E27FC236}">
                <a16:creationId xmlns:a16="http://schemas.microsoft.com/office/drawing/2014/main" id="{856647C7-761C-6954-FC40-55A48649D9D9}"/>
              </a:ext>
            </a:extLst>
          </p:cNvPr>
          <p:cNvSpPr txBox="1">
            <a:spLocks/>
          </p:cNvSpPr>
          <p:nvPr/>
        </p:nvSpPr>
        <p:spPr>
          <a:xfrm>
            <a:off x="8611241" y="1449823"/>
            <a:ext cx="3060823" cy="947595"/>
          </a:xfrm>
          <a:prstGeom prst="rect">
            <a:avLst/>
          </a:prstGeom>
          <a:solidFill>
            <a:schemeClr val="accent2">
              <a:lumMod val="75000"/>
            </a:schemeClr>
          </a:solidFill>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s-PE" sz="2000" dirty="0">
                <a:solidFill>
                  <a:schemeClr val="bg1"/>
                </a:solidFill>
              </a:rPr>
              <a:t>INVESTIGACIÓN: 1500 – 2000 palabras por cada </a:t>
            </a:r>
            <a:r>
              <a:rPr lang="es-PE" sz="2000" dirty="0" err="1">
                <a:solidFill>
                  <a:schemeClr val="bg1"/>
                </a:solidFill>
              </a:rPr>
              <a:t>item</a:t>
            </a:r>
            <a:endParaRPr lang="es-PE" sz="2000" dirty="0">
              <a:solidFill>
                <a:schemeClr val="bg1"/>
              </a:solidFill>
            </a:endParaRPr>
          </a:p>
        </p:txBody>
      </p:sp>
    </p:spTree>
    <p:extLst>
      <p:ext uri="{BB962C8B-B14F-4D97-AF65-F5344CB8AC3E}">
        <p14:creationId xmlns:p14="http://schemas.microsoft.com/office/powerpoint/2010/main" val="131811597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8C9DA14-A770-C359-7791-5A210734F1A8}"/>
              </a:ext>
            </a:extLst>
          </p:cNvPr>
          <p:cNvSpPr>
            <a:spLocks noGrp="1"/>
          </p:cNvSpPr>
          <p:nvPr>
            <p:ph type="title"/>
          </p:nvPr>
        </p:nvSpPr>
        <p:spPr>
          <a:xfrm>
            <a:off x="838200" y="365125"/>
            <a:ext cx="3979689" cy="1863245"/>
          </a:xfrm>
        </p:spPr>
        <p:txBody>
          <a:bodyPr>
            <a:normAutofit/>
          </a:bodyPr>
          <a:lstStyle/>
          <a:p>
            <a:pPr algn="ctr"/>
            <a:r>
              <a:rPr lang="es-PE" sz="2800" dirty="0"/>
              <a:t>Marco teórico: Impacto del crédito financiero de los exportadores d Ica y Piura</a:t>
            </a:r>
          </a:p>
        </p:txBody>
      </p:sp>
      <p:sp>
        <p:nvSpPr>
          <p:cNvPr id="7" name="Marcador de contenido 2">
            <a:extLst>
              <a:ext uri="{FF2B5EF4-FFF2-40B4-BE49-F238E27FC236}">
                <a16:creationId xmlns:a16="http://schemas.microsoft.com/office/drawing/2014/main" id="{293F4A31-1365-CD7E-383F-AD3A99354E46}"/>
              </a:ext>
            </a:extLst>
          </p:cNvPr>
          <p:cNvSpPr txBox="1">
            <a:spLocks/>
          </p:cNvSpPr>
          <p:nvPr/>
        </p:nvSpPr>
        <p:spPr>
          <a:xfrm>
            <a:off x="1158240" y="3093240"/>
            <a:ext cx="2422520" cy="1494128"/>
          </a:xfrm>
          <a:prstGeom prst="rect">
            <a:avLst/>
          </a:prstGeom>
          <a:solidFill>
            <a:schemeClr val="accent4">
              <a:lumMod val="75000"/>
            </a:schemeClr>
          </a:solidFill>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s-PE" sz="2000" dirty="0"/>
              <a:t>Impacto del crédito financiero a los exportadores de uva fresca de Ica y Piura</a:t>
            </a:r>
          </a:p>
        </p:txBody>
      </p:sp>
      <p:sp>
        <p:nvSpPr>
          <p:cNvPr id="34" name="Marcador de contenido 2">
            <a:extLst>
              <a:ext uri="{FF2B5EF4-FFF2-40B4-BE49-F238E27FC236}">
                <a16:creationId xmlns:a16="http://schemas.microsoft.com/office/drawing/2014/main" id="{BBB0B809-D047-24B8-DBC3-F2BE1EB44817}"/>
              </a:ext>
            </a:extLst>
          </p:cNvPr>
          <p:cNvSpPr txBox="1">
            <a:spLocks/>
          </p:cNvSpPr>
          <p:nvPr/>
        </p:nvSpPr>
        <p:spPr>
          <a:xfrm>
            <a:off x="5107303" y="3139224"/>
            <a:ext cx="3060823" cy="626513"/>
          </a:xfrm>
          <a:prstGeom prst="rect">
            <a:avLst/>
          </a:prstGeom>
          <a:solidFill>
            <a:schemeClr val="accent4">
              <a:lumMod val="60000"/>
              <a:lumOff val="40000"/>
            </a:schemeClr>
          </a:solidFill>
        </p:spPr>
        <p:txBody>
          <a:bodyPr vert="horz" lIns="91440" tIns="45720" rIns="91440" bIns="45720" rtlCol="0" anchor="ct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s-PE" sz="2000" dirty="0"/>
              <a:t>La producción agrícola moderna</a:t>
            </a:r>
          </a:p>
        </p:txBody>
      </p:sp>
      <p:sp>
        <p:nvSpPr>
          <p:cNvPr id="35" name="Marcador de contenido 2">
            <a:extLst>
              <a:ext uri="{FF2B5EF4-FFF2-40B4-BE49-F238E27FC236}">
                <a16:creationId xmlns:a16="http://schemas.microsoft.com/office/drawing/2014/main" id="{06871B04-1DDB-6F82-0C77-1A402564EF26}"/>
              </a:ext>
            </a:extLst>
          </p:cNvPr>
          <p:cNvSpPr txBox="1">
            <a:spLocks/>
          </p:cNvSpPr>
          <p:nvPr/>
        </p:nvSpPr>
        <p:spPr>
          <a:xfrm>
            <a:off x="5107305" y="3895542"/>
            <a:ext cx="3060822" cy="626513"/>
          </a:xfrm>
          <a:prstGeom prst="rect">
            <a:avLst/>
          </a:prstGeom>
          <a:solidFill>
            <a:schemeClr val="accent4">
              <a:lumMod val="60000"/>
              <a:lumOff val="40000"/>
            </a:schemeClr>
          </a:solidFill>
        </p:spPr>
        <p:txBody>
          <a:bodyPr vert="horz" lIns="91440" tIns="45720" rIns="91440" bIns="45720" rtlCol="0" anchor="ct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s-PE" sz="2000" dirty="0"/>
              <a:t>Evolución del crédito financiero a la agricultura</a:t>
            </a:r>
          </a:p>
        </p:txBody>
      </p:sp>
      <p:sp>
        <p:nvSpPr>
          <p:cNvPr id="33" name="Marcador de contenido 2">
            <a:extLst>
              <a:ext uri="{FF2B5EF4-FFF2-40B4-BE49-F238E27FC236}">
                <a16:creationId xmlns:a16="http://schemas.microsoft.com/office/drawing/2014/main" id="{79DCE712-499C-901A-49B1-3E375C2CA6F6}"/>
              </a:ext>
            </a:extLst>
          </p:cNvPr>
          <p:cNvSpPr txBox="1">
            <a:spLocks/>
          </p:cNvSpPr>
          <p:nvPr/>
        </p:nvSpPr>
        <p:spPr>
          <a:xfrm>
            <a:off x="5107305" y="4781664"/>
            <a:ext cx="3060822" cy="626513"/>
          </a:xfrm>
          <a:prstGeom prst="rect">
            <a:avLst/>
          </a:prstGeom>
          <a:solidFill>
            <a:schemeClr val="accent4">
              <a:lumMod val="60000"/>
              <a:lumOff val="40000"/>
            </a:schemeClr>
          </a:solidFill>
        </p:spPr>
        <p:txBody>
          <a:bodyPr vert="horz" lIns="91440" tIns="45720" rIns="91440" bIns="45720" rtlCol="0" anchor="ct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s-PE" sz="2000" dirty="0"/>
              <a:t>La uva fresca en la economía peruana</a:t>
            </a:r>
          </a:p>
        </p:txBody>
      </p:sp>
      <p:sp>
        <p:nvSpPr>
          <p:cNvPr id="36" name="Marcador de contenido 2">
            <a:extLst>
              <a:ext uri="{FF2B5EF4-FFF2-40B4-BE49-F238E27FC236}">
                <a16:creationId xmlns:a16="http://schemas.microsoft.com/office/drawing/2014/main" id="{2FFF5AEB-B4CF-9B2D-D6BB-3EAC3564FD7D}"/>
              </a:ext>
            </a:extLst>
          </p:cNvPr>
          <p:cNvSpPr txBox="1">
            <a:spLocks/>
          </p:cNvSpPr>
          <p:nvPr/>
        </p:nvSpPr>
        <p:spPr>
          <a:xfrm>
            <a:off x="5107305" y="5687635"/>
            <a:ext cx="3060822" cy="626513"/>
          </a:xfrm>
          <a:prstGeom prst="rect">
            <a:avLst/>
          </a:prstGeom>
          <a:solidFill>
            <a:schemeClr val="accent4">
              <a:lumMod val="60000"/>
              <a:lumOff val="40000"/>
            </a:schemeClr>
          </a:solidFill>
        </p:spPr>
        <p:txBody>
          <a:bodyPr vert="horz" lIns="91440" tIns="45720" rIns="91440" bIns="45720" rtlCol="0" anchor="ct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s-PE" sz="2000" dirty="0"/>
              <a:t>La producción agrícola en los valles de Ica y Piura</a:t>
            </a:r>
          </a:p>
        </p:txBody>
      </p:sp>
      <p:sp>
        <p:nvSpPr>
          <p:cNvPr id="41" name="Marcador de contenido 2">
            <a:extLst>
              <a:ext uri="{FF2B5EF4-FFF2-40B4-BE49-F238E27FC236}">
                <a16:creationId xmlns:a16="http://schemas.microsoft.com/office/drawing/2014/main" id="{10DAB9F2-10FE-AD0B-D891-442F8505AF0D}"/>
              </a:ext>
            </a:extLst>
          </p:cNvPr>
          <p:cNvSpPr txBox="1">
            <a:spLocks/>
          </p:cNvSpPr>
          <p:nvPr/>
        </p:nvSpPr>
        <p:spPr>
          <a:xfrm>
            <a:off x="5107304" y="1449823"/>
            <a:ext cx="3060823" cy="947595"/>
          </a:xfrm>
          <a:prstGeom prst="rect">
            <a:avLst/>
          </a:prstGeom>
          <a:solidFill>
            <a:schemeClr val="accent4">
              <a:lumMod val="75000"/>
            </a:schemeClr>
          </a:solidFill>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s-PE" sz="2000" dirty="0"/>
              <a:t>PLAN: 800 – 1000 PALABRAS</a:t>
            </a:r>
          </a:p>
        </p:txBody>
      </p:sp>
      <p:sp>
        <p:nvSpPr>
          <p:cNvPr id="46" name="Marcador de contenido 2">
            <a:extLst>
              <a:ext uri="{FF2B5EF4-FFF2-40B4-BE49-F238E27FC236}">
                <a16:creationId xmlns:a16="http://schemas.microsoft.com/office/drawing/2014/main" id="{856647C7-761C-6954-FC40-55A48649D9D9}"/>
              </a:ext>
            </a:extLst>
          </p:cNvPr>
          <p:cNvSpPr txBox="1">
            <a:spLocks/>
          </p:cNvSpPr>
          <p:nvPr/>
        </p:nvSpPr>
        <p:spPr>
          <a:xfrm>
            <a:off x="8611241" y="1449823"/>
            <a:ext cx="3060823" cy="947595"/>
          </a:xfrm>
          <a:prstGeom prst="rect">
            <a:avLst/>
          </a:prstGeom>
          <a:solidFill>
            <a:schemeClr val="accent2">
              <a:lumMod val="75000"/>
            </a:schemeClr>
          </a:solidFill>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s-PE" sz="2000" dirty="0">
                <a:solidFill>
                  <a:schemeClr val="bg1"/>
                </a:solidFill>
              </a:rPr>
              <a:t>INVESTIGACIÓN: 1500 – 2000 palabras por cada </a:t>
            </a:r>
            <a:r>
              <a:rPr lang="es-PE" sz="2000" dirty="0" err="1">
                <a:solidFill>
                  <a:schemeClr val="bg1"/>
                </a:solidFill>
              </a:rPr>
              <a:t>item</a:t>
            </a:r>
            <a:endParaRPr lang="es-PE" sz="2000" dirty="0">
              <a:solidFill>
                <a:schemeClr val="bg1"/>
              </a:solidFill>
            </a:endParaRPr>
          </a:p>
        </p:txBody>
      </p:sp>
      <p:sp>
        <p:nvSpPr>
          <p:cNvPr id="5" name="Marcador de contenido 2">
            <a:extLst>
              <a:ext uri="{FF2B5EF4-FFF2-40B4-BE49-F238E27FC236}">
                <a16:creationId xmlns:a16="http://schemas.microsoft.com/office/drawing/2014/main" id="{73033985-BE3A-D73A-9839-19458CBFBCC8}"/>
              </a:ext>
            </a:extLst>
          </p:cNvPr>
          <p:cNvSpPr txBox="1">
            <a:spLocks/>
          </p:cNvSpPr>
          <p:nvPr/>
        </p:nvSpPr>
        <p:spPr>
          <a:xfrm>
            <a:off x="8611239" y="3527047"/>
            <a:ext cx="3060823" cy="626513"/>
          </a:xfrm>
          <a:prstGeom prst="rect">
            <a:avLst/>
          </a:prstGeom>
          <a:solidFill>
            <a:schemeClr val="accent4">
              <a:lumMod val="40000"/>
              <a:lumOff val="60000"/>
            </a:schemeClr>
          </a:solidFill>
        </p:spPr>
        <p:txBody>
          <a:bodyPr vert="horz" lIns="91440" tIns="45720" rIns="91440" bIns="45720" rtlCol="0" anchor="ct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s-PE" sz="2000" dirty="0"/>
              <a:t>El negocio internacional de la uva fresca</a:t>
            </a:r>
          </a:p>
        </p:txBody>
      </p:sp>
      <p:sp>
        <p:nvSpPr>
          <p:cNvPr id="12" name="Marcador de contenido 2">
            <a:extLst>
              <a:ext uri="{FF2B5EF4-FFF2-40B4-BE49-F238E27FC236}">
                <a16:creationId xmlns:a16="http://schemas.microsoft.com/office/drawing/2014/main" id="{61BD390C-E704-F589-8484-EE001B236792}"/>
              </a:ext>
            </a:extLst>
          </p:cNvPr>
          <p:cNvSpPr txBox="1">
            <a:spLocks/>
          </p:cNvSpPr>
          <p:nvPr/>
        </p:nvSpPr>
        <p:spPr>
          <a:xfrm>
            <a:off x="5107304" y="4704824"/>
            <a:ext cx="3060822" cy="626513"/>
          </a:xfrm>
          <a:prstGeom prst="rect">
            <a:avLst/>
          </a:prstGeom>
          <a:solidFill>
            <a:schemeClr val="accent4">
              <a:lumMod val="60000"/>
              <a:lumOff val="40000"/>
            </a:schemeClr>
          </a:solidFill>
        </p:spPr>
        <p:txBody>
          <a:bodyPr vert="horz" lIns="91440" tIns="45720" rIns="91440" bIns="45720" rtlCol="0" anchor="ct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s-PE" sz="2000" dirty="0"/>
              <a:t>La uva fresca en la economía peruana</a:t>
            </a:r>
          </a:p>
        </p:txBody>
      </p:sp>
      <p:sp>
        <p:nvSpPr>
          <p:cNvPr id="13" name="Marcador de contenido 2">
            <a:extLst>
              <a:ext uri="{FF2B5EF4-FFF2-40B4-BE49-F238E27FC236}">
                <a16:creationId xmlns:a16="http://schemas.microsoft.com/office/drawing/2014/main" id="{B6A632BD-0CB9-C072-A644-F64CFCEA85C9}"/>
              </a:ext>
            </a:extLst>
          </p:cNvPr>
          <p:cNvSpPr txBox="1">
            <a:spLocks/>
          </p:cNvSpPr>
          <p:nvPr/>
        </p:nvSpPr>
        <p:spPr>
          <a:xfrm>
            <a:off x="5107304" y="5590946"/>
            <a:ext cx="3060822" cy="626513"/>
          </a:xfrm>
          <a:prstGeom prst="rect">
            <a:avLst/>
          </a:prstGeom>
          <a:solidFill>
            <a:schemeClr val="accent4">
              <a:lumMod val="60000"/>
              <a:lumOff val="40000"/>
            </a:schemeClr>
          </a:solidFill>
        </p:spPr>
        <p:txBody>
          <a:bodyPr vert="horz" lIns="91440" tIns="45720" rIns="91440" bIns="45720" rtlCol="0" anchor="ct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s-PE" sz="2000" dirty="0"/>
              <a:t>La producción agrícola en los valles de Ica y Piura</a:t>
            </a:r>
          </a:p>
        </p:txBody>
      </p:sp>
      <p:sp>
        <p:nvSpPr>
          <p:cNvPr id="14" name="Marcador de contenido 2">
            <a:extLst>
              <a:ext uri="{FF2B5EF4-FFF2-40B4-BE49-F238E27FC236}">
                <a16:creationId xmlns:a16="http://schemas.microsoft.com/office/drawing/2014/main" id="{343F41A0-0B97-A7C6-DD03-A21086C98EC2}"/>
              </a:ext>
            </a:extLst>
          </p:cNvPr>
          <p:cNvSpPr txBox="1">
            <a:spLocks/>
          </p:cNvSpPr>
          <p:nvPr/>
        </p:nvSpPr>
        <p:spPr>
          <a:xfrm>
            <a:off x="8611240" y="2779983"/>
            <a:ext cx="3060823" cy="626513"/>
          </a:xfrm>
          <a:prstGeom prst="rect">
            <a:avLst/>
          </a:prstGeom>
          <a:solidFill>
            <a:schemeClr val="accent4">
              <a:lumMod val="40000"/>
              <a:lumOff val="60000"/>
            </a:schemeClr>
          </a:solidFill>
        </p:spPr>
        <p:txBody>
          <a:bodyPr vert="horz" lIns="91440" tIns="45720" rIns="91440" bIns="45720" rtlCol="0" anchor="ct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s-PE" sz="2000" dirty="0"/>
              <a:t>La producción agrícola moderna</a:t>
            </a:r>
          </a:p>
        </p:txBody>
      </p:sp>
      <p:sp>
        <p:nvSpPr>
          <p:cNvPr id="17" name="Marcador de contenido 2">
            <a:extLst>
              <a:ext uri="{FF2B5EF4-FFF2-40B4-BE49-F238E27FC236}">
                <a16:creationId xmlns:a16="http://schemas.microsoft.com/office/drawing/2014/main" id="{2509C0FC-1115-EB7E-D33B-CCB6A77D6761}"/>
              </a:ext>
            </a:extLst>
          </p:cNvPr>
          <p:cNvSpPr txBox="1">
            <a:spLocks/>
          </p:cNvSpPr>
          <p:nvPr/>
        </p:nvSpPr>
        <p:spPr>
          <a:xfrm>
            <a:off x="8611239" y="4274111"/>
            <a:ext cx="3060822" cy="626513"/>
          </a:xfrm>
          <a:prstGeom prst="rect">
            <a:avLst/>
          </a:prstGeom>
          <a:solidFill>
            <a:schemeClr val="accent4">
              <a:lumMod val="40000"/>
              <a:lumOff val="60000"/>
            </a:schemeClr>
          </a:solidFill>
        </p:spPr>
        <p:txBody>
          <a:bodyPr vert="horz" lIns="91440" tIns="45720" rIns="91440" bIns="45720" rtlCol="0" anchor="ct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s-PE" sz="2000" dirty="0"/>
              <a:t>Evolución del crédito financiero a la agricultura</a:t>
            </a:r>
          </a:p>
        </p:txBody>
      </p:sp>
      <p:sp>
        <p:nvSpPr>
          <p:cNvPr id="18" name="Marcador de contenido 2">
            <a:extLst>
              <a:ext uri="{FF2B5EF4-FFF2-40B4-BE49-F238E27FC236}">
                <a16:creationId xmlns:a16="http://schemas.microsoft.com/office/drawing/2014/main" id="{2438F11D-7A68-F208-777C-EF33166910AB}"/>
              </a:ext>
            </a:extLst>
          </p:cNvPr>
          <p:cNvSpPr txBox="1">
            <a:spLocks/>
          </p:cNvSpPr>
          <p:nvPr/>
        </p:nvSpPr>
        <p:spPr>
          <a:xfrm>
            <a:off x="8611239" y="4993211"/>
            <a:ext cx="3060822" cy="626513"/>
          </a:xfrm>
          <a:prstGeom prst="rect">
            <a:avLst/>
          </a:prstGeom>
          <a:solidFill>
            <a:schemeClr val="accent4">
              <a:lumMod val="40000"/>
              <a:lumOff val="60000"/>
            </a:schemeClr>
          </a:solidFill>
        </p:spPr>
        <p:txBody>
          <a:bodyPr vert="horz" lIns="91440" tIns="45720" rIns="91440" bIns="45720" rtlCol="0" anchor="ct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s-PE" sz="2000" dirty="0"/>
              <a:t>La uva fresca en la economía peruana</a:t>
            </a:r>
          </a:p>
        </p:txBody>
      </p:sp>
      <p:sp>
        <p:nvSpPr>
          <p:cNvPr id="19" name="Marcador de contenido 2">
            <a:extLst>
              <a:ext uri="{FF2B5EF4-FFF2-40B4-BE49-F238E27FC236}">
                <a16:creationId xmlns:a16="http://schemas.microsoft.com/office/drawing/2014/main" id="{7D2E0C95-C58A-F62A-2FF7-41635684E6B0}"/>
              </a:ext>
            </a:extLst>
          </p:cNvPr>
          <p:cNvSpPr txBox="1">
            <a:spLocks/>
          </p:cNvSpPr>
          <p:nvPr/>
        </p:nvSpPr>
        <p:spPr>
          <a:xfrm>
            <a:off x="8611239" y="5712311"/>
            <a:ext cx="3060822" cy="626513"/>
          </a:xfrm>
          <a:prstGeom prst="rect">
            <a:avLst/>
          </a:prstGeom>
          <a:solidFill>
            <a:schemeClr val="accent4">
              <a:lumMod val="40000"/>
              <a:lumOff val="60000"/>
            </a:schemeClr>
          </a:solidFill>
        </p:spPr>
        <p:txBody>
          <a:bodyPr vert="horz" lIns="91440" tIns="45720" rIns="91440" bIns="45720" rtlCol="0" anchor="ct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s-PE" sz="2000" dirty="0"/>
              <a:t>La producción agrícola en los valles de Ica y Piura</a:t>
            </a:r>
          </a:p>
        </p:txBody>
      </p:sp>
    </p:spTree>
    <p:extLst>
      <p:ext uri="{BB962C8B-B14F-4D97-AF65-F5344CB8AC3E}">
        <p14:creationId xmlns:p14="http://schemas.microsoft.com/office/powerpoint/2010/main" val="57224410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6F8F497-C93D-314E-EF00-D1EBB44D2E62}"/>
              </a:ext>
            </a:extLst>
          </p:cNvPr>
          <p:cNvSpPr>
            <a:spLocks noGrp="1"/>
          </p:cNvSpPr>
          <p:nvPr>
            <p:ph type="title"/>
          </p:nvPr>
        </p:nvSpPr>
        <p:spPr/>
        <p:txBody>
          <a:bodyPr>
            <a:normAutofit/>
          </a:bodyPr>
          <a:lstStyle/>
          <a:p>
            <a:pPr algn="r"/>
            <a:r>
              <a:rPr lang="es-PE" sz="2800" dirty="0"/>
              <a:t>HIPOTESIS Y VARIABLES</a:t>
            </a:r>
          </a:p>
        </p:txBody>
      </p:sp>
      <p:sp>
        <p:nvSpPr>
          <p:cNvPr id="3" name="Marcador de contenido 2">
            <a:extLst>
              <a:ext uri="{FF2B5EF4-FFF2-40B4-BE49-F238E27FC236}">
                <a16:creationId xmlns:a16="http://schemas.microsoft.com/office/drawing/2014/main" id="{A2F59685-68E9-FFC6-8C2B-807066AA0D22}"/>
              </a:ext>
            </a:extLst>
          </p:cNvPr>
          <p:cNvSpPr>
            <a:spLocks noGrp="1"/>
          </p:cNvSpPr>
          <p:nvPr>
            <p:ph idx="1"/>
          </p:nvPr>
        </p:nvSpPr>
        <p:spPr>
          <a:xfrm>
            <a:off x="838201" y="1112109"/>
            <a:ext cx="8463196" cy="5380766"/>
          </a:xfrm>
        </p:spPr>
        <p:txBody>
          <a:bodyPr anchor="ctr">
            <a:normAutofit fontScale="70000" lnSpcReduction="20000"/>
          </a:bodyPr>
          <a:lstStyle/>
          <a:p>
            <a:pPr marL="0" indent="0" algn="r">
              <a:lnSpc>
                <a:spcPct val="160000"/>
              </a:lnSpc>
              <a:buNone/>
            </a:pPr>
            <a:r>
              <a:rPr lang="es-MX" dirty="0"/>
              <a:t>Una variable es una propiedad o concepto que puede variar y cuya fluctuación es susceptible de medirse u observarse (capaz de adquirir diferentes valores que pueden ser registrados por un instrumento de medición). </a:t>
            </a:r>
          </a:p>
          <a:p>
            <a:pPr marL="0" indent="0" algn="r">
              <a:lnSpc>
                <a:spcPct val="160000"/>
              </a:lnSpc>
              <a:buNone/>
            </a:pPr>
            <a:r>
              <a:rPr lang="es-MX" dirty="0"/>
              <a:t>El concepto de variable se aplica a personas u otros seres vivos, objetos, procesos, hechos y fenómenos, los cuales adquieren diversos valores respecto de la variable medida. </a:t>
            </a:r>
          </a:p>
          <a:p>
            <a:pPr marL="0" indent="0" algn="r">
              <a:lnSpc>
                <a:spcPct val="160000"/>
              </a:lnSpc>
              <a:buNone/>
            </a:pPr>
            <a:r>
              <a:rPr lang="es-MX" dirty="0"/>
              <a:t>Las variables adquieren valor para la investigación científica cuando llegan a relacionarse con otras variables en las hipótesis y teorías, en este caso, se les suele denominar constructos o construcciones hipotéticas.</a:t>
            </a:r>
            <a:endParaRPr lang="es-PE" dirty="0"/>
          </a:p>
        </p:txBody>
      </p:sp>
    </p:spTree>
    <p:extLst>
      <p:ext uri="{BB962C8B-B14F-4D97-AF65-F5344CB8AC3E}">
        <p14:creationId xmlns:p14="http://schemas.microsoft.com/office/powerpoint/2010/main" val="282008199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4B871D7-E825-AE80-7594-8E69003CB0A4}"/>
              </a:ext>
            </a:extLst>
          </p:cNvPr>
          <p:cNvSpPr>
            <a:spLocks noGrp="1"/>
          </p:cNvSpPr>
          <p:nvPr>
            <p:ph type="title"/>
          </p:nvPr>
        </p:nvSpPr>
        <p:spPr>
          <a:xfrm>
            <a:off x="838200" y="365126"/>
            <a:ext cx="10515600" cy="911584"/>
          </a:xfrm>
        </p:spPr>
        <p:txBody>
          <a:bodyPr>
            <a:normAutofit/>
          </a:bodyPr>
          <a:lstStyle/>
          <a:p>
            <a:r>
              <a:rPr lang="es-PE" sz="2000" dirty="0"/>
              <a:t>MATRIZ DE CONSISTENCIA</a:t>
            </a:r>
            <a:br>
              <a:rPr lang="es-PE" sz="2000" dirty="0"/>
            </a:br>
            <a:r>
              <a:rPr lang="es-PE" sz="2000" dirty="0"/>
              <a:t>TEMA DE INVESTIGACION: Impacto del COVID 19 en las políticas de gobierno en el comercio exterior</a:t>
            </a:r>
          </a:p>
        </p:txBody>
      </p:sp>
      <p:graphicFrame>
        <p:nvGraphicFramePr>
          <p:cNvPr id="4" name="Tabla 4">
            <a:extLst>
              <a:ext uri="{FF2B5EF4-FFF2-40B4-BE49-F238E27FC236}">
                <a16:creationId xmlns:a16="http://schemas.microsoft.com/office/drawing/2014/main" id="{F9B0164B-8343-842F-FB8E-EE8C7827CBF1}"/>
              </a:ext>
            </a:extLst>
          </p:cNvPr>
          <p:cNvGraphicFramePr>
            <a:graphicFrameLocks noGrp="1"/>
          </p:cNvGraphicFramePr>
          <p:nvPr>
            <p:ph idx="1"/>
            <p:extLst>
              <p:ext uri="{D42A27DB-BD31-4B8C-83A1-F6EECF244321}">
                <p14:modId xmlns:p14="http://schemas.microsoft.com/office/powerpoint/2010/main" val="106122728"/>
              </p:ext>
            </p:extLst>
          </p:nvPr>
        </p:nvGraphicFramePr>
        <p:xfrm>
          <a:off x="353683" y="1351172"/>
          <a:ext cx="11533515" cy="4605419"/>
        </p:xfrm>
        <a:graphic>
          <a:graphicData uri="http://schemas.openxmlformats.org/drawingml/2006/table">
            <a:tbl>
              <a:tblPr firstRow="1" bandRow="1">
                <a:tableStyleId>{5C22544A-7EE6-4342-B048-85BDC9FD1C3A}</a:tableStyleId>
              </a:tblPr>
              <a:tblGrid>
                <a:gridCol w="2306703">
                  <a:extLst>
                    <a:ext uri="{9D8B030D-6E8A-4147-A177-3AD203B41FA5}">
                      <a16:colId xmlns:a16="http://schemas.microsoft.com/office/drawing/2014/main" val="1155096845"/>
                    </a:ext>
                  </a:extLst>
                </a:gridCol>
                <a:gridCol w="2306703">
                  <a:extLst>
                    <a:ext uri="{9D8B030D-6E8A-4147-A177-3AD203B41FA5}">
                      <a16:colId xmlns:a16="http://schemas.microsoft.com/office/drawing/2014/main" val="950508062"/>
                    </a:ext>
                  </a:extLst>
                </a:gridCol>
                <a:gridCol w="1641180">
                  <a:extLst>
                    <a:ext uri="{9D8B030D-6E8A-4147-A177-3AD203B41FA5}">
                      <a16:colId xmlns:a16="http://schemas.microsoft.com/office/drawing/2014/main" val="1094408922"/>
                    </a:ext>
                  </a:extLst>
                </a:gridCol>
                <a:gridCol w="4566898">
                  <a:extLst>
                    <a:ext uri="{9D8B030D-6E8A-4147-A177-3AD203B41FA5}">
                      <a16:colId xmlns:a16="http://schemas.microsoft.com/office/drawing/2014/main" val="3361751952"/>
                    </a:ext>
                  </a:extLst>
                </a:gridCol>
                <a:gridCol w="712031">
                  <a:extLst>
                    <a:ext uri="{9D8B030D-6E8A-4147-A177-3AD203B41FA5}">
                      <a16:colId xmlns:a16="http://schemas.microsoft.com/office/drawing/2014/main" val="2592899627"/>
                    </a:ext>
                  </a:extLst>
                </a:gridCol>
              </a:tblGrid>
              <a:tr h="612539">
                <a:tc>
                  <a:txBody>
                    <a:bodyPr/>
                    <a:lstStyle/>
                    <a:p>
                      <a:r>
                        <a:rPr lang="es-PE" sz="1600" dirty="0"/>
                        <a:t>PROBLEMAS </a:t>
                      </a:r>
                    </a:p>
                  </a:txBody>
                  <a:tcPr/>
                </a:tc>
                <a:tc>
                  <a:txBody>
                    <a:bodyPr/>
                    <a:lstStyle/>
                    <a:p>
                      <a:r>
                        <a:rPr lang="es-PE" sz="1600" dirty="0"/>
                        <a:t>OBJETIVOS</a:t>
                      </a:r>
                    </a:p>
                  </a:txBody>
                  <a:tcPr/>
                </a:tc>
                <a:tc>
                  <a:txBody>
                    <a:bodyPr/>
                    <a:lstStyle/>
                    <a:p>
                      <a:r>
                        <a:rPr lang="es-PE" sz="1600" dirty="0"/>
                        <a:t>HIPOTESIS</a:t>
                      </a:r>
                    </a:p>
                  </a:txBody>
                  <a:tcPr/>
                </a:tc>
                <a:tc>
                  <a:txBody>
                    <a:bodyPr/>
                    <a:lstStyle/>
                    <a:p>
                      <a:pPr algn="ctr">
                        <a:spcBef>
                          <a:spcPts val="200"/>
                        </a:spcBef>
                        <a:spcAft>
                          <a:spcPts val="200"/>
                        </a:spcAft>
                      </a:pPr>
                      <a:r>
                        <a:rPr lang="es-PE" sz="1600" b="1" kern="1200" dirty="0">
                          <a:solidFill>
                            <a:schemeClr val="lt1"/>
                          </a:solidFill>
                          <a:latin typeface="+mn-lt"/>
                          <a:ea typeface="+mn-ea"/>
                          <a:cs typeface="+mn-cs"/>
                        </a:rPr>
                        <a:t>VARIABLES DE INVESTIGACION Y OPERACIONALIZACIÓN</a:t>
                      </a:r>
                    </a:p>
                  </a:txBody>
                  <a:tcPr marL="68580" marR="68580" marT="0" marB="0" anchor="ctr"/>
                </a:tc>
                <a:tc>
                  <a:txBody>
                    <a:bodyPr/>
                    <a:lstStyle/>
                    <a:p>
                      <a:pPr algn="ctr">
                        <a:spcBef>
                          <a:spcPts val="200"/>
                        </a:spcBef>
                        <a:spcAft>
                          <a:spcPts val="200"/>
                        </a:spcAft>
                      </a:pPr>
                      <a:endParaRPr lang="es-PE" sz="1600" b="1" kern="1200" dirty="0">
                        <a:solidFill>
                          <a:schemeClr val="lt1"/>
                        </a:solidFill>
                        <a:latin typeface="+mn-lt"/>
                        <a:ea typeface="+mn-ea"/>
                        <a:cs typeface="+mn-cs"/>
                      </a:endParaRPr>
                    </a:p>
                  </a:txBody>
                  <a:tcPr marL="68580" marR="68580" marT="0" marB="0" anchor="ctr"/>
                </a:tc>
                <a:extLst>
                  <a:ext uri="{0D108BD9-81ED-4DB2-BD59-A6C34878D82A}">
                    <a16:rowId xmlns:a16="http://schemas.microsoft.com/office/drawing/2014/main" val="110577789"/>
                  </a:ext>
                </a:extLst>
              </a:tr>
              <a:tr h="2966620">
                <a:tc>
                  <a:txBody>
                    <a:bodyPr/>
                    <a:lstStyle/>
                    <a:p>
                      <a:r>
                        <a:rPr lang="es-PE" sz="1600" b="1" dirty="0"/>
                        <a:t>PRINCIPAL</a:t>
                      </a:r>
                    </a:p>
                    <a:p>
                      <a:r>
                        <a:rPr lang="es-PE" sz="1600" dirty="0"/>
                        <a:t>¿Cuál es el impacto del COVID 19 en las políticas de gobierno en el comercio exterior?</a:t>
                      </a:r>
                    </a:p>
                  </a:txBody>
                  <a:tcPr/>
                </a:tc>
                <a:tc>
                  <a:txBody>
                    <a:bodyPr/>
                    <a:lstStyle/>
                    <a:p>
                      <a:r>
                        <a:rPr lang="es-PE" sz="1600" b="1" dirty="0"/>
                        <a:t>PRINCIPAL</a:t>
                      </a:r>
                    </a:p>
                    <a:p>
                      <a:r>
                        <a:rPr lang="es-PE" sz="1600" dirty="0"/>
                        <a:t>Conocer el impacto del COVID 19 en las políticas de gobierno en el comercio exterior</a:t>
                      </a:r>
                    </a:p>
                  </a:txBody>
                  <a:tcPr/>
                </a:tc>
                <a:tc>
                  <a:txBody>
                    <a:bodyPr/>
                    <a:lstStyle/>
                    <a:p>
                      <a:r>
                        <a:rPr lang="es-PE" sz="1600" dirty="0"/>
                        <a:t>PRINCIPAL</a:t>
                      </a:r>
                    </a:p>
                    <a:p>
                      <a:r>
                        <a:rPr lang="es-PE" sz="1600" dirty="0"/>
                        <a:t>El impacto del </a:t>
                      </a:r>
                      <a:r>
                        <a:rPr lang="es-PE" sz="1600" dirty="0" err="1"/>
                        <a:t>covid</a:t>
                      </a:r>
                      <a:r>
                        <a:rPr lang="es-PE" sz="1600" dirty="0"/>
                        <a:t> 19 en las políticas de gobierno en el comercio exterior se observa en el control del tipo de cambio y promoción impositiva a las exportaciones.</a:t>
                      </a:r>
                    </a:p>
                  </a:txBody>
                  <a:tcPr/>
                </a:tc>
                <a:tc>
                  <a:txBody>
                    <a:bodyPr/>
                    <a:lstStyle/>
                    <a:p>
                      <a:r>
                        <a:rPr lang="es-PE" sz="1600" dirty="0"/>
                        <a:t>X: </a:t>
                      </a:r>
                      <a:r>
                        <a:rPr lang="es-PE" sz="1600" dirty="0" err="1"/>
                        <a:t>Covid</a:t>
                      </a:r>
                      <a:r>
                        <a:rPr lang="es-PE" sz="1600" dirty="0"/>
                        <a:t> 19 (V.I.)</a:t>
                      </a:r>
                    </a:p>
                    <a:p>
                      <a:r>
                        <a:rPr lang="es-PE" sz="1600" dirty="0"/>
                        <a:t>   X1: Reportes MINSA – Evolución sanitaria</a:t>
                      </a:r>
                    </a:p>
                    <a:p>
                      <a:r>
                        <a:rPr lang="es-PE" sz="1600" dirty="0"/>
                        <a:t>   X2: Reportes MINAGRI</a:t>
                      </a:r>
                    </a:p>
                    <a:p>
                      <a:r>
                        <a:rPr lang="es-PE" sz="1600" dirty="0"/>
                        <a:t>   X3: Reportes INEI</a:t>
                      </a:r>
                    </a:p>
                    <a:p>
                      <a:r>
                        <a:rPr lang="es-PE" sz="1600" dirty="0"/>
                        <a:t>   X4: Reportes MEF</a:t>
                      </a:r>
                    </a:p>
                    <a:p>
                      <a:r>
                        <a:rPr lang="es-PE" sz="1600" dirty="0"/>
                        <a:t>Y: Control del tipo de cambio (VD. 1)</a:t>
                      </a:r>
                    </a:p>
                    <a:p>
                      <a:r>
                        <a:rPr lang="es-PE" sz="1600" dirty="0"/>
                        <a:t>   Y1: Reportes BCRP</a:t>
                      </a:r>
                    </a:p>
                    <a:p>
                      <a:r>
                        <a:rPr lang="es-PE" sz="1600" dirty="0"/>
                        <a:t>   Y2: Reportes SBS</a:t>
                      </a:r>
                    </a:p>
                    <a:p>
                      <a:r>
                        <a:rPr lang="es-PE" sz="1600" dirty="0"/>
                        <a:t>   Y3: Reportes ASBANC</a:t>
                      </a:r>
                    </a:p>
                    <a:p>
                      <a:r>
                        <a:rPr lang="es-PE" sz="1600" dirty="0"/>
                        <a:t>   Y4: Reportes BM, FMI</a:t>
                      </a:r>
                    </a:p>
                    <a:p>
                      <a:r>
                        <a:rPr lang="es-PE" sz="1600" dirty="0"/>
                        <a:t>Z: promoción impositiva a las exportaciones (VD 2)</a:t>
                      </a:r>
                    </a:p>
                    <a:p>
                      <a:r>
                        <a:rPr lang="es-PE" sz="1600" dirty="0"/>
                        <a:t>    Z1:</a:t>
                      </a:r>
                    </a:p>
                    <a:p>
                      <a:r>
                        <a:rPr lang="es-PE" sz="1600" dirty="0"/>
                        <a:t>    Z2:</a:t>
                      </a:r>
                    </a:p>
                    <a:p>
                      <a:r>
                        <a:rPr lang="es-PE" sz="1600" dirty="0"/>
                        <a:t>    Z3: </a:t>
                      </a:r>
                    </a:p>
                    <a:p>
                      <a:endParaRPr lang="es-PE" sz="1600" dirty="0"/>
                    </a:p>
                    <a:p>
                      <a:r>
                        <a:rPr lang="es-PE" sz="1600" dirty="0"/>
                        <a:t>Y, Z = F (X)</a:t>
                      </a:r>
                    </a:p>
                  </a:txBody>
                  <a:tcPr/>
                </a:tc>
                <a:tc>
                  <a:txBody>
                    <a:bodyPr/>
                    <a:lstStyle/>
                    <a:p>
                      <a:r>
                        <a:rPr lang="es-PE" sz="1600" dirty="0"/>
                        <a:t>  </a:t>
                      </a:r>
                    </a:p>
                  </a:txBody>
                  <a:tcPr/>
                </a:tc>
                <a:extLst>
                  <a:ext uri="{0D108BD9-81ED-4DB2-BD59-A6C34878D82A}">
                    <a16:rowId xmlns:a16="http://schemas.microsoft.com/office/drawing/2014/main" val="2575800157"/>
                  </a:ext>
                </a:extLst>
              </a:tr>
            </a:tbl>
          </a:graphicData>
        </a:graphic>
      </p:graphicFrame>
    </p:spTree>
    <p:extLst>
      <p:ext uri="{BB962C8B-B14F-4D97-AF65-F5344CB8AC3E}">
        <p14:creationId xmlns:p14="http://schemas.microsoft.com/office/powerpoint/2010/main" val="40204205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EB49ACF-548D-AEA0-7AD9-A02B787591D6}"/>
              </a:ext>
            </a:extLst>
          </p:cNvPr>
          <p:cNvSpPr>
            <a:spLocks noGrp="1"/>
          </p:cNvSpPr>
          <p:nvPr>
            <p:ph type="title"/>
          </p:nvPr>
        </p:nvSpPr>
        <p:spPr/>
        <p:txBody>
          <a:bodyPr>
            <a:normAutofit/>
          </a:bodyPr>
          <a:lstStyle/>
          <a:p>
            <a:r>
              <a:rPr lang="es-PE" sz="2800" dirty="0"/>
              <a:t>CARACTERISTICAS DE LAS VARIABLES</a:t>
            </a:r>
          </a:p>
        </p:txBody>
      </p:sp>
      <p:sp>
        <p:nvSpPr>
          <p:cNvPr id="3" name="Marcador de contenido 2">
            <a:extLst>
              <a:ext uri="{FF2B5EF4-FFF2-40B4-BE49-F238E27FC236}">
                <a16:creationId xmlns:a16="http://schemas.microsoft.com/office/drawing/2014/main" id="{5F217ECF-19EC-4A8A-1F5B-E0D5A82A193B}"/>
              </a:ext>
            </a:extLst>
          </p:cNvPr>
          <p:cNvSpPr>
            <a:spLocks noGrp="1"/>
          </p:cNvSpPr>
          <p:nvPr>
            <p:ph idx="1"/>
          </p:nvPr>
        </p:nvSpPr>
        <p:spPr>
          <a:xfrm>
            <a:off x="838200" y="1495168"/>
            <a:ext cx="10515600" cy="4997707"/>
          </a:xfrm>
        </p:spPr>
        <p:txBody>
          <a:bodyPr anchor="ctr">
            <a:normAutofit fontScale="62500" lnSpcReduction="20000"/>
          </a:bodyPr>
          <a:lstStyle/>
          <a:p>
            <a:pPr marL="514350" indent="-514350">
              <a:lnSpc>
                <a:spcPct val="170000"/>
              </a:lnSpc>
              <a:buFont typeface="+mj-lt"/>
              <a:buAutoNum type="arabicPeriod"/>
            </a:pPr>
            <a:r>
              <a:rPr lang="es-MX" dirty="0"/>
              <a:t>Referirse a una situación “real”. Las hipótesis únicamente se pueden someter a prueba en un contexto específico y definido (tiempo y lugar, así como con casos concretos).</a:t>
            </a:r>
          </a:p>
          <a:p>
            <a:pPr marL="514350" indent="-514350">
              <a:lnSpc>
                <a:spcPct val="170000"/>
              </a:lnSpc>
              <a:buFont typeface="+mj-lt"/>
              <a:buAutoNum type="arabicPeriod"/>
            </a:pPr>
            <a:r>
              <a:rPr lang="es-MX" dirty="0"/>
              <a:t>Las variables o términos de las hipótesis deben ser lo más concretos, entendibles y precisos que sea posible. Términos vagos o confusos no tienen cabida en una hipótesis. </a:t>
            </a:r>
          </a:p>
          <a:p>
            <a:pPr marL="514350" indent="-514350">
              <a:lnSpc>
                <a:spcPct val="170000"/>
              </a:lnSpc>
              <a:buFont typeface="+mj-lt"/>
              <a:buAutoNum type="arabicPeriod"/>
            </a:pPr>
            <a:r>
              <a:rPr lang="es-MX" dirty="0"/>
              <a:t>Derivado de lo anterior, los términos o variables de una hipótesis deben ser observables o medibles, así como la relación planteada entre ellas, es decir, tener referentes empíricos. Las hipótesis científicas, al igual que los objetivos y las preguntas de investigación, no incluyen juicios morales ni cuestiones que no podamos medir.</a:t>
            </a:r>
          </a:p>
          <a:p>
            <a:pPr marL="514350" indent="-514350">
              <a:lnSpc>
                <a:spcPct val="170000"/>
              </a:lnSpc>
              <a:buFont typeface="+mj-lt"/>
              <a:buAutoNum type="arabicPeriod"/>
            </a:pPr>
            <a:r>
              <a:rPr lang="es-MX" dirty="0"/>
              <a:t>La relación propuesta entre las variables debe ser clara, lógica y creíble o posible. Es indispensable que se comprenda la forma en que se vinculan las variables y esta relación no puede ser ilógica.</a:t>
            </a:r>
            <a:endParaRPr lang="es-PE" dirty="0"/>
          </a:p>
        </p:txBody>
      </p:sp>
    </p:spTree>
    <p:extLst>
      <p:ext uri="{BB962C8B-B14F-4D97-AF65-F5344CB8AC3E}">
        <p14:creationId xmlns:p14="http://schemas.microsoft.com/office/powerpoint/2010/main" val="190148633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D32700F-4ABC-C279-623F-973164C61F82}"/>
              </a:ext>
            </a:extLst>
          </p:cNvPr>
          <p:cNvSpPr>
            <a:spLocks noGrp="1"/>
          </p:cNvSpPr>
          <p:nvPr>
            <p:ph type="title"/>
          </p:nvPr>
        </p:nvSpPr>
        <p:spPr>
          <a:xfrm>
            <a:off x="838200" y="365125"/>
            <a:ext cx="10515600" cy="944691"/>
          </a:xfrm>
        </p:spPr>
        <p:txBody>
          <a:bodyPr>
            <a:normAutofit/>
          </a:bodyPr>
          <a:lstStyle/>
          <a:p>
            <a:r>
              <a:rPr lang="es-PE" sz="2800" dirty="0"/>
              <a:t>HIPÓTESIS Y VARIABLES. DEFINICIONES</a:t>
            </a:r>
          </a:p>
        </p:txBody>
      </p:sp>
      <p:sp>
        <p:nvSpPr>
          <p:cNvPr id="3" name="Marcador de contenido 2">
            <a:extLst>
              <a:ext uri="{FF2B5EF4-FFF2-40B4-BE49-F238E27FC236}">
                <a16:creationId xmlns:a16="http://schemas.microsoft.com/office/drawing/2014/main" id="{1E7AA80C-CB20-DD6F-FE5F-E6C425D36F13}"/>
              </a:ext>
            </a:extLst>
          </p:cNvPr>
          <p:cNvSpPr>
            <a:spLocks noGrp="1"/>
          </p:cNvSpPr>
          <p:nvPr>
            <p:ph idx="1"/>
          </p:nvPr>
        </p:nvSpPr>
        <p:spPr>
          <a:xfrm>
            <a:off x="838199" y="1309816"/>
            <a:ext cx="10900719" cy="5183059"/>
          </a:xfrm>
        </p:spPr>
        <p:txBody>
          <a:bodyPr anchor="ctr">
            <a:normAutofit fontScale="92500" lnSpcReduction="20000"/>
          </a:bodyPr>
          <a:lstStyle/>
          <a:p>
            <a:pPr marL="0" indent="0">
              <a:lnSpc>
                <a:spcPct val="160000"/>
              </a:lnSpc>
              <a:buNone/>
            </a:pPr>
            <a:r>
              <a:rPr lang="es-MX" sz="2000" dirty="0"/>
              <a:t>Las hipótesis relacionan variables, por lo tanto, al formular una hipótesis, es indispensable definir los términos o variables incluidos en ella. Esto es necesario por varios motivos: </a:t>
            </a:r>
          </a:p>
          <a:p>
            <a:pPr marL="514350" indent="-514350">
              <a:lnSpc>
                <a:spcPct val="160000"/>
              </a:lnSpc>
              <a:buFont typeface="+mj-lt"/>
              <a:buAutoNum type="arabicPeriod"/>
            </a:pPr>
            <a:r>
              <a:rPr lang="es-MX" sz="2000" dirty="0"/>
              <a:t>Para que el investigador, sus colegas, los lectores o usuarios del estudio y, en general, cualquier persona que examine la investigación le proporcione el mismo significado a los términos o variables incluidas en las hipótesis. </a:t>
            </a:r>
          </a:p>
          <a:p>
            <a:pPr marL="514350" indent="-514350">
              <a:lnSpc>
                <a:spcPct val="160000"/>
              </a:lnSpc>
              <a:buFont typeface="+mj-lt"/>
              <a:buAutoNum type="arabicPeriod"/>
            </a:pPr>
            <a:r>
              <a:rPr lang="es-MX" sz="2000" dirty="0"/>
              <a:t>Asegurarnos de que las variables pueden ser medidas, observadas, evaluadas o inferidas, es decir que de ellas se pueden obtener datos de la realidad. </a:t>
            </a:r>
          </a:p>
          <a:p>
            <a:pPr marL="514350" indent="-514350">
              <a:lnSpc>
                <a:spcPct val="160000"/>
              </a:lnSpc>
              <a:buFont typeface="+mj-lt"/>
              <a:buAutoNum type="arabicPeriod"/>
            </a:pPr>
            <a:r>
              <a:rPr lang="es-MX" sz="2000" dirty="0"/>
              <a:t>Evaluar más adecuadamente los resultados de nuestra investigación, porque las variables y no solo las hipótesis, se contextualizan. </a:t>
            </a:r>
          </a:p>
          <a:p>
            <a:pPr marL="514350" indent="-514350">
              <a:lnSpc>
                <a:spcPct val="160000"/>
              </a:lnSpc>
              <a:buFont typeface="+mj-lt"/>
              <a:buAutoNum type="arabicPeriod"/>
            </a:pPr>
            <a:r>
              <a:rPr lang="es-MX" sz="2000" dirty="0"/>
              <a:t>Poder comparar nuestros resultados con los de otros estudios (saber si estamos hablando de lo mismo y puede hacerse tal comparación).</a:t>
            </a:r>
            <a:endParaRPr lang="es-PE" sz="2000" dirty="0"/>
          </a:p>
        </p:txBody>
      </p:sp>
    </p:spTree>
    <p:extLst>
      <p:ext uri="{BB962C8B-B14F-4D97-AF65-F5344CB8AC3E}">
        <p14:creationId xmlns:p14="http://schemas.microsoft.com/office/powerpoint/2010/main" val="205343542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749FAAF-A4AD-BC58-CC95-ECAC27F9CCE0}"/>
              </a:ext>
            </a:extLst>
          </p:cNvPr>
          <p:cNvSpPr>
            <a:spLocks noGrp="1"/>
          </p:cNvSpPr>
          <p:nvPr>
            <p:ph type="title"/>
          </p:nvPr>
        </p:nvSpPr>
        <p:spPr/>
        <p:txBody>
          <a:bodyPr>
            <a:normAutofit/>
          </a:bodyPr>
          <a:lstStyle/>
          <a:p>
            <a:r>
              <a:rPr lang="es-PE" sz="2800" dirty="0"/>
              <a:t>DEFINICION DE VARIABLES</a:t>
            </a:r>
          </a:p>
        </p:txBody>
      </p:sp>
      <p:sp>
        <p:nvSpPr>
          <p:cNvPr id="3" name="Marcador de contenido 2">
            <a:extLst>
              <a:ext uri="{FF2B5EF4-FFF2-40B4-BE49-F238E27FC236}">
                <a16:creationId xmlns:a16="http://schemas.microsoft.com/office/drawing/2014/main" id="{845FB2F4-9DBA-DE5F-40B1-BB935D6A5BB1}"/>
              </a:ext>
            </a:extLst>
          </p:cNvPr>
          <p:cNvSpPr>
            <a:spLocks noGrp="1"/>
          </p:cNvSpPr>
          <p:nvPr>
            <p:ph idx="1"/>
          </p:nvPr>
        </p:nvSpPr>
        <p:spPr>
          <a:xfrm>
            <a:off x="702276" y="1253331"/>
            <a:ext cx="10515600" cy="4999188"/>
          </a:xfrm>
        </p:spPr>
        <p:txBody>
          <a:bodyPr>
            <a:normAutofit lnSpcReduction="10000"/>
          </a:bodyPr>
          <a:lstStyle/>
          <a:p>
            <a:pPr>
              <a:lnSpc>
                <a:spcPct val="150000"/>
              </a:lnSpc>
            </a:pPr>
            <a:r>
              <a:rPr lang="es-MX" sz="2000" dirty="0"/>
              <a:t>La </a:t>
            </a:r>
            <a:r>
              <a:rPr lang="es-MX" sz="2000" b="1" dirty="0"/>
              <a:t>definición conceptual </a:t>
            </a:r>
            <a:r>
              <a:rPr lang="es-MX" sz="2000" dirty="0"/>
              <a:t>es aquella que precisa o indica con otros términos cómo vamos a entender una variable en el contexto de nuestra investigación. Generalmente se trata de una definición acordada y validada por una comunidad científica o profesional y emana de la revisión de la literatura (presente en diccionarios especializados, páginas web con respaldo institucional y publicaciones como artículos de revistas académicas y libros).</a:t>
            </a:r>
          </a:p>
          <a:p>
            <a:pPr>
              <a:lnSpc>
                <a:spcPct val="150000"/>
              </a:lnSpc>
            </a:pPr>
            <a:r>
              <a:rPr lang="es-MX" sz="2000" dirty="0"/>
              <a:t>Una </a:t>
            </a:r>
            <a:r>
              <a:rPr lang="es-MX" sz="2000" b="1" dirty="0"/>
              <a:t>definición operacional </a:t>
            </a:r>
            <a:r>
              <a:rPr lang="es-MX" sz="2000" dirty="0"/>
              <a:t>consiste en el conjunto de procedimientos, técnicas y métodos para medir una variable en los casos de la investigación. Constituye las actividades que un observador debe realizar para recibir las impresiones sensoriales que indican la existencia de un concepto teórico en mayor o menor grado (MacGregor, 2006; Reynolds, 1986). La definición operacional nos señala: para recoger datos respecto de una variable es necesario hacer esto y aquello, además articula los procesos de un concepto que son precisos para identificar ejemplos de este.</a:t>
            </a:r>
            <a:endParaRPr lang="es-PE" sz="2000" dirty="0"/>
          </a:p>
        </p:txBody>
      </p:sp>
    </p:spTree>
    <p:extLst>
      <p:ext uri="{BB962C8B-B14F-4D97-AF65-F5344CB8AC3E}">
        <p14:creationId xmlns:p14="http://schemas.microsoft.com/office/powerpoint/2010/main" val="123331949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2E25B453-545A-8E5D-F985-CF0AFEE6D442}"/>
              </a:ext>
            </a:extLst>
          </p:cNvPr>
          <p:cNvPicPr>
            <a:picLocks noChangeAspect="1"/>
          </p:cNvPicPr>
          <p:nvPr/>
        </p:nvPicPr>
        <p:blipFill>
          <a:blip r:embed="rId2"/>
          <a:stretch>
            <a:fillRect/>
          </a:stretch>
        </p:blipFill>
        <p:spPr>
          <a:xfrm>
            <a:off x="9027512" y="75351"/>
            <a:ext cx="2878666" cy="3598333"/>
          </a:xfrm>
          <a:prstGeom prst="rect">
            <a:avLst/>
          </a:prstGeom>
        </p:spPr>
      </p:pic>
      <p:sp>
        <p:nvSpPr>
          <p:cNvPr id="2" name="Título 1">
            <a:extLst>
              <a:ext uri="{FF2B5EF4-FFF2-40B4-BE49-F238E27FC236}">
                <a16:creationId xmlns:a16="http://schemas.microsoft.com/office/drawing/2014/main" id="{87567E8A-F9D2-39DE-8EDD-FE4A5B7835F8}"/>
              </a:ext>
            </a:extLst>
          </p:cNvPr>
          <p:cNvSpPr>
            <a:spLocks noGrp="1"/>
          </p:cNvSpPr>
          <p:nvPr>
            <p:ph type="title"/>
          </p:nvPr>
        </p:nvSpPr>
        <p:spPr>
          <a:xfrm>
            <a:off x="163902" y="365125"/>
            <a:ext cx="4304581" cy="1325563"/>
          </a:xfrm>
        </p:spPr>
        <p:txBody>
          <a:bodyPr>
            <a:normAutofit/>
          </a:bodyPr>
          <a:lstStyle/>
          <a:p>
            <a:pPr algn="ctr"/>
            <a:r>
              <a:rPr lang="es-PE" sz="2800" dirty="0"/>
              <a:t>IDENTIFICACIÓN DE LAS VARIABLES EN EL PLAN DE INVESTIGACIÓN</a:t>
            </a:r>
          </a:p>
        </p:txBody>
      </p:sp>
      <p:sp>
        <p:nvSpPr>
          <p:cNvPr id="3" name="Marcador de contenido 2">
            <a:extLst>
              <a:ext uri="{FF2B5EF4-FFF2-40B4-BE49-F238E27FC236}">
                <a16:creationId xmlns:a16="http://schemas.microsoft.com/office/drawing/2014/main" id="{24D0A325-9017-D585-2FD8-8F2C44A474A8}"/>
              </a:ext>
            </a:extLst>
          </p:cNvPr>
          <p:cNvSpPr>
            <a:spLocks noGrp="1"/>
          </p:cNvSpPr>
          <p:nvPr>
            <p:ph idx="1"/>
          </p:nvPr>
        </p:nvSpPr>
        <p:spPr>
          <a:xfrm>
            <a:off x="3391786" y="1874519"/>
            <a:ext cx="7962013" cy="4479855"/>
          </a:xfrm>
        </p:spPr>
        <p:txBody>
          <a:bodyPr anchor="ctr">
            <a:normAutofit lnSpcReduction="10000"/>
          </a:bodyPr>
          <a:lstStyle/>
          <a:p>
            <a:pPr lvl="1"/>
            <a:r>
              <a:rPr lang="es-PE" dirty="0">
                <a:solidFill>
                  <a:srgbClr val="FF0000"/>
                </a:solidFill>
              </a:rPr>
              <a:t>I. PLANTEAMIENTO DEL PROBLEMA</a:t>
            </a:r>
          </a:p>
          <a:p>
            <a:pPr lvl="1"/>
            <a:r>
              <a:rPr lang="es-PE" dirty="0">
                <a:solidFill>
                  <a:srgbClr val="FF0000"/>
                </a:solidFill>
              </a:rPr>
              <a:t>II. MARCO TEORICO</a:t>
            </a:r>
          </a:p>
          <a:p>
            <a:pPr lvl="1"/>
            <a:r>
              <a:rPr lang="es-PE" dirty="0"/>
              <a:t>III. HIPOTESIS DE LA INVESTIGACIÓN</a:t>
            </a:r>
          </a:p>
          <a:p>
            <a:pPr lvl="2"/>
            <a:r>
              <a:rPr lang="es-PE" dirty="0"/>
              <a:t>3.1 Hipótesis Principal</a:t>
            </a:r>
          </a:p>
          <a:p>
            <a:pPr lvl="2"/>
            <a:r>
              <a:rPr lang="es-PE" dirty="0"/>
              <a:t>3.2 Hipótesis especificas</a:t>
            </a:r>
          </a:p>
          <a:p>
            <a:pPr lvl="2"/>
            <a:r>
              <a:rPr lang="es-PE" dirty="0"/>
              <a:t>3.3 Identificación de las variables</a:t>
            </a:r>
          </a:p>
          <a:p>
            <a:pPr lvl="2"/>
            <a:r>
              <a:rPr lang="es-PE" dirty="0"/>
              <a:t>3.4 Operacionalización de las variables</a:t>
            </a:r>
          </a:p>
          <a:p>
            <a:pPr lvl="1"/>
            <a:r>
              <a:rPr lang="es-PE" dirty="0"/>
              <a:t>IV. METODOLOGÍA DE LA INVESTIGACION</a:t>
            </a:r>
          </a:p>
          <a:p>
            <a:pPr lvl="1"/>
            <a:r>
              <a:rPr lang="es-PE" dirty="0">
                <a:solidFill>
                  <a:srgbClr val="FF0000"/>
                </a:solidFill>
              </a:rPr>
              <a:t>V. PRESUPUESTO</a:t>
            </a:r>
          </a:p>
          <a:p>
            <a:pPr lvl="1"/>
            <a:r>
              <a:rPr lang="es-PE" dirty="0">
                <a:solidFill>
                  <a:srgbClr val="FF0000"/>
                </a:solidFill>
              </a:rPr>
              <a:t>VI. CRONOGRAMA DE INVESTIGACIÓN</a:t>
            </a:r>
          </a:p>
          <a:p>
            <a:pPr lvl="1"/>
            <a:r>
              <a:rPr lang="es-PE" dirty="0">
                <a:solidFill>
                  <a:srgbClr val="FF0000"/>
                </a:solidFill>
              </a:rPr>
              <a:t>VII. REFERENCIAS BIBLIOGRÁFICAS</a:t>
            </a:r>
          </a:p>
          <a:p>
            <a:pPr lvl="1"/>
            <a:r>
              <a:rPr lang="es-PE" dirty="0"/>
              <a:t>ANEXOS</a:t>
            </a:r>
          </a:p>
        </p:txBody>
      </p:sp>
      <p:sp>
        <p:nvSpPr>
          <p:cNvPr id="5" name="CuadroTexto 4">
            <a:extLst>
              <a:ext uri="{FF2B5EF4-FFF2-40B4-BE49-F238E27FC236}">
                <a16:creationId xmlns:a16="http://schemas.microsoft.com/office/drawing/2014/main" id="{01AF27D9-2132-DB48-7880-FFE1CF50C838}"/>
              </a:ext>
            </a:extLst>
          </p:cNvPr>
          <p:cNvSpPr txBox="1"/>
          <p:nvPr/>
        </p:nvSpPr>
        <p:spPr>
          <a:xfrm>
            <a:off x="695069" y="6354375"/>
            <a:ext cx="6094562" cy="461665"/>
          </a:xfrm>
          <a:prstGeom prst="rect">
            <a:avLst/>
          </a:prstGeom>
          <a:noFill/>
        </p:spPr>
        <p:txBody>
          <a:bodyPr wrap="square">
            <a:spAutoFit/>
          </a:bodyPr>
          <a:lstStyle/>
          <a:p>
            <a:r>
              <a:rPr lang="es-PE" sz="1200" dirty="0">
                <a:hlinkClick r:id="rId3"/>
              </a:rPr>
              <a:t>https://upg.administracion.unmsm.edu.pe/images/tesis/DIRECTIVA-080-TESIS.pdf</a:t>
            </a:r>
            <a:endParaRPr lang="es-PE" sz="1200" dirty="0"/>
          </a:p>
          <a:p>
            <a:endParaRPr lang="es-PE" sz="1200" dirty="0"/>
          </a:p>
        </p:txBody>
      </p:sp>
    </p:spTree>
    <p:extLst>
      <p:ext uri="{BB962C8B-B14F-4D97-AF65-F5344CB8AC3E}">
        <p14:creationId xmlns:p14="http://schemas.microsoft.com/office/powerpoint/2010/main" val="107532552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E387E447-5764-0A7D-8227-BED4ACC94863}"/>
              </a:ext>
            </a:extLst>
          </p:cNvPr>
          <p:cNvSpPr>
            <a:spLocks noGrp="1"/>
          </p:cNvSpPr>
          <p:nvPr>
            <p:ph type="ctrTitle"/>
          </p:nvPr>
        </p:nvSpPr>
        <p:spPr/>
        <p:txBody>
          <a:bodyPr>
            <a:normAutofit/>
          </a:bodyPr>
          <a:lstStyle/>
          <a:p>
            <a:r>
              <a:rPr lang="es-PE" sz="3600" dirty="0"/>
              <a:t>TEMA 9: </a:t>
            </a:r>
            <a:br>
              <a:rPr lang="es-PE" sz="3600" dirty="0"/>
            </a:br>
            <a:r>
              <a:rPr lang="es-PE" sz="3600" dirty="0"/>
              <a:t>DISEÑO DE LA INVESTIGACIÓN</a:t>
            </a:r>
          </a:p>
        </p:txBody>
      </p:sp>
      <p:sp>
        <p:nvSpPr>
          <p:cNvPr id="5" name="Subtítulo 4">
            <a:extLst>
              <a:ext uri="{FF2B5EF4-FFF2-40B4-BE49-F238E27FC236}">
                <a16:creationId xmlns:a16="http://schemas.microsoft.com/office/drawing/2014/main" id="{28C09AEE-2084-F8D3-598F-B5D0FBAB0F4A}"/>
              </a:ext>
            </a:extLst>
          </p:cNvPr>
          <p:cNvSpPr>
            <a:spLocks noGrp="1"/>
          </p:cNvSpPr>
          <p:nvPr>
            <p:ph type="subTitle" idx="1"/>
          </p:nvPr>
        </p:nvSpPr>
        <p:spPr/>
        <p:txBody>
          <a:bodyPr/>
          <a:lstStyle/>
          <a:p>
            <a:endParaRPr lang="es-PE" dirty="0"/>
          </a:p>
        </p:txBody>
      </p:sp>
    </p:spTree>
    <p:extLst>
      <p:ext uri="{BB962C8B-B14F-4D97-AF65-F5344CB8AC3E}">
        <p14:creationId xmlns:p14="http://schemas.microsoft.com/office/powerpoint/2010/main" val="266664501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8C9DA14-A770-C359-7791-5A210734F1A8}"/>
              </a:ext>
            </a:extLst>
          </p:cNvPr>
          <p:cNvSpPr>
            <a:spLocks noGrp="1"/>
          </p:cNvSpPr>
          <p:nvPr>
            <p:ph type="title"/>
          </p:nvPr>
        </p:nvSpPr>
        <p:spPr>
          <a:xfrm>
            <a:off x="838200" y="365125"/>
            <a:ext cx="10515600" cy="817085"/>
          </a:xfrm>
        </p:spPr>
        <p:txBody>
          <a:bodyPr>
            <a:normAutofit/>
          </a:bodyPr>
          <a:lstStyle/>
          <a:p>
            <a:pPr algn="ctr"/>
            <a:r>
              <a:rPr lang="es-PE" sz="2800" dirty="0"/>
              <a:t>PROCESO BUROCRATICO DE LA INVESTIGACIÓN</a:t>
            </a:r>
          </a:p>
        </p:txBody>
      </p:sp>
      <p:sp>
        <p:nvSpPr>
          <p:cNvPr id="3" name="Marcador de contenido 2">
            <a:extLst>
              <a:ext uri="{FF2B5EF4-FFF2-40B4-BE49-F238E27FC236}">
                <a16:creationId xmlns:a16="http://schemas.microsoft.com/office/drawing/2014/main" id="{2EC52FC7-4EC2-F8F8-9000-370A9D2232AC}"/>
              </a:ext>
            </a:extLst>
          </p:cNvPr>
          <p:cNvSpPr>
            <a:spLocks noGrp="1"/>
          </p:cNvSpPr>
          <p:nvPr>
            <p:ph idx="1"/>
          </p:nvPr>
        </p:nvSpPr>
        <p:spPr>
          <a:xfrm>
            <a:off x="838200" y="1825625"/>
            <a:ext cx="1958340" cy="1016635"/>
          </a:xfrm>
          <a:solidFill>
            <a:schemeClr val="accent2"/>
          </a:solidFill>
        </p:spPr>
        <p:txBody>
          <a:bodyPr>
            <a:normAutofit/>
          </a:bodyPr>
          <a:lstStyle/>
          <a:p>
            <a:pPr marL="0" indent="0" algn="ctr">
              <a:buNone/>
            </a:pPr>
            <a:r>
              <a:rPr lang="es-PE" sz="2000" dirty="0"/>
              <a:t>Elección del tema de investigación</a:t>
            </a:r>
          </a:p>
        </p:txBody>
      </p:sp>
      <p:sp>
        <p:nvSpPr>
          <p:cNvPr id="4" name="Marcador de contenido 2">
            <a:extLst>
              <a:ext uri="{FF2B5EF4-FFF2-40B4-BE49-F238E27FC236}">
                <a16:creationId xmlns:a16="http://schemas.microsoft.com/office/drawing/2014/main" id="{5651DBE3-BE36-69BB-6DEF-8E8C96C30903}"/>
              </a:ext>
            </a:extLst>
          </p:cNvPr>
          <p:cNvSpPr txBox="1">
            <a:spLocks/>
          </p:cNvSpPr>
          <p:nvPr/>
        </p:nvSpPr>
        <p:spPr>
          <a:xfrm>
            <a:off x="3749040" y="1825625"/>
            <a:ext cx="1958340" cy="1016635"/>
          </a:xfrm>
          <a:prstGeom prst="rect">
            <a:avLst/>
          </a:prstGeom>
          <a:solidFill>
            <a:schemeClr val="accent2"/>
          </a:solidFill>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s-PE" sz="2000" dirty="0"/>
              <a:t>Plan de investigación</a:t>
            </a:r>
          </a:p>
        </p:txBody>
      </p:sp>
      <p:sp>
        <p:nvSpPr>
          <p:cNvPr id="5" name="Marcador de contenido 2">
            <a:extLst>
              <a:ext uri="{FF2B5EF4-FFF2-40B4-BE49-F238E27FC236}">
                <a16:creationId xmlns:a16="http://schemas.microsoft.com/office/drawing/2014/main" id="{8F0F2479-BBBC-DD50-2D91-CC24DD8FD23F}"/>
              </a:ext>
            </a:extLst>
          </p:cNvPr>
          <p:cNvSpPr txBox="1">
            <a:spLocks/>
          </p:cNvSpPr>
          <p:nvPr/>
        </p:nvSpPr>
        <p:spPr>
          <a:xfrm>
            <a:off x="6713220" y="1825625"/>
            <a:ext cx="2964180" cy="1016635"/>
          </a:xfrm>
          <a:prstGeom prst="rect">
            <a:avLst/>
          </a:prstGeom>
          <a:solidFill>
            <a:schemeClr val="accent2"/>
          </a:solidFill>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s-PE" sz="2000" dirty="0"/>
              <a:t>Investigación</a:t>
            </a:r>
          </a:p>
        </p:txBody>
      </p:sp>
      <p:sp>
        <p:nvSpPr>
          <p:cNvPr id="6" name="Marcador de contenido 2">
            <a:extLst>
              <a:ext uri="{FF2B5EF4-FFF2-40B4-BE49-F238E27FC236}">
                <a16:creationId xmlns:a16="http://schemas.microsoft.com/office/drawing/2014/main" id="{43FE7C5D-C7C6-8392-59C1-19DD54A603E1}"/>
              </a:ext>
            </a:extLst>
          </p:cNvPr>
          <p:cNvSpPr txBox="1">
            <a:spLocks/>
          </p:cNvSpPr>
          <p:nvPr/>
        </p:nvSpPr>
        <p:spPr>
          <a:xfrm>
            <a:off x="3749040" y="3749511"/>
            <a:ext cx="1958340" cy="642304"/>
          </a:xfrm>
          <a:prstGeom prst="rect">
            <a:avLst/>
          </a:prstGeom>
          <a:solidFill>
            <a:schemeClr val="accent2">
              <a:lumMod val="60000"/>
              <a:lumOff val="40000"/>
            </a:schemeClr>
          </a:solidFill>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s-PE" sz="2000" dirty="0"/>
              <a:t>Marco teórico</a:t>
            </a:r>
          </a:p>
        </p:txBody>
      </p:sp>
      <p:sp>
        <p:nvSpPr>
          <p:cNvPr id="7" name="Marcador de contenido 2">
            <a:extLst>
              <a:ext uri="{FF2B5EF4-FFF2-40B4-BE49-F238E27FC236}">
                <a16:creationId xmlns:a16="http://schemas.microsoft.com/office/drawing/2014/main" id="{293F4A31-1365-CD7E-383F-AD3A99354E46}"/>
              </a:ext>
            </a:extLst>
          </p:cNvPr>
          <p:cNvSpPr txBox="1">
            <a:spLocks/>
          </p:cNvSpPr>
          <p:nvPr/>
        </p:nvSpPr>
        <p:spPr>
          <a:xfrm>
            <a:off x="6713220" y="3832380"/>
            <a:ext cx="2964180" cy="1016635"/>
          </a:xfrm>
          <a:prstGeom prst="rect">
            <a:avLst/>
          </a:prstGeom>
          <a:solidFill>
            <a:schemeClr val="accent4">
              <a:lumMod val="75000"/>
            </a:schemeClr>
          </a:solidFill>
          <a:ln w="28575">
            <a:solidFill>
              <a:schemeClr val="tx1"/>
            </a:solidFill>
          </a:ln>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s-PE" sz="2000" dirty="0"/>
              <a:t>Marco teórico (ampliado o una mayor explicación acerca del tema)</a:t>
            </a:r>
          </a:p>
        </p:txBody>
      </p:sp>
      <p:sp>
        <p:nvSpPr>
          <p:cNvPr id="8" name="Marcador de contenido 2">
            <a:extLst>
              <a:ext uri="{FF2B5EF4-FFF2-40B4-BE49-F238E27FC236}">
                <a16:creationId xmlns:a16="http://schemas.microsoft.com/office/drawing/2014/main" id="{3A6E7A4B-5760-49F4-8D01-409E066E0AF8}"/>
              </a:ext>
            </a:extLst>
          </p:cNvPr>
          <p:cNvSpPr txBox="1">
            <a:spLocks/>
          </p:cNvSpPr>
          <p:nvPr/>
        </p:nvSpPr>
        <p:spPr>
          <a:xfrm>
            <a:off x="3749040" y="3004021"/>
            <a:ext cx="1958340" cy="642303"/>
          </a:xfrm>
          <a:prstGeom prst="rect">
            <a:avLst/>
          </a:prstGeom>
          <a:solidFill>
            <a:schemeClr val="accent2">
              <a:lumMod val="60000"/>
              <a:lumOff val="40000"/>
            </a:schemeClr>
          </a:solidFill>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s-PE" sz="2000" dirty="0"/>
              <a:t>Problema de investigación</a:t>
            </a:r>
          </a:p>
        </p:txBody>
      </p:sp>
      <p:sp>
        <p:nvSpPr>
          <p:cNvPr id="9" name="Marcador de contenido 2">
            <a:extLst>
              <a:ext uri="{FF2B5EF4-FFF2-40B4-BE49-F238E27FC236}">
                <a16:creationId xmlns:a16="http://schemas.microsoft.com/office/drawing/2014/main" id="{A58F8421-774E-8FBE-B51D-366730FC18AD}"/>
              </a:ext>
            </a:extLst>
          </p:cNvPr>
          <p:cNvSpPr txBox="1">
            <a:spLocks/>
          </p:cNvSpPr>
          <p:nvPr/>
        </p:nvSpPr>
        <p:spPr>
          <a:xfrm>
            <a:off x="6713220" y="2977198"/>
            <a:ext cx="2964180" cy="772314"/>
          </a:xfrm>
          <a:prstGeom prst="rect">
            <a:avLst/>
          </a:prstGeom>
          <a:solidFill>
            <a:schemeClr val="accent4">
              <a:lumMod val="75000"/>
            </a:schemeClr>
          </a:solidFill>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s-PE" sz="2000" dirty="0"/>
              <a:t>Problema, objetivos, hipótesis</a:t>
            </a:r>
          </a:p>
        </p:txBody>
      </p:sp>
      <p:sp>
        <p:nvSpPr>
          <p:cNvPr id="10" name="Marcador de contenido 2">
            <a:extLst>
              <a:ext uri="{FF2B5EF4-FFF2-40B4-BE49-F238E27FC236}">
                <a16:creationId xmlns:a16="http://schemas.microsoft.com/office/drawing/2014/main" id="{8EC63D54-4342-77E0-5732-DA8BBEB4A06E}"/>
              </a:ext>
            </a:extLst>
          </p:cNvPr>
          <p:cNvSpPr txBox="1">
            <a:spLocks/>
          </p:cNvSpPr>
          <p:nvPr/>
        </p:nvSpPr>
        <p:spPr>
          <a:xfrm>
            <a:off x="3749040" y="4503099"/>
            <a:ext cx="1958340" cy="642305"/>
          </a:xfrm>
          <a:prstGeom prst="rect">
            <a:avLst/>
          </a:prstGeom>
          <a:solidFill>
            <a:schemeClr val="accent2">
              <a:lumMod val="60000"/>
              <a:lumOff val="40000"/>
            </a:schemeClr>
          </a:solidFill>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s-PE" sz="2000" dirty="0"/>
              <a:t>Hipótesis</a:t>
            </a:r>
          </a:p>
        </p:txBody>
      </p:sp>
      <p:sp>
        <p:nvSpPr>
          <p:cNvPr id="11" name="Marcador de contenido 2">
            <a:extLst>
              <a:ext uri="{FF2B5EF4-FFF2-40B4-BE49-F238E27FC236}">
                <a16:creationId xmlns:a16="http://schemas.microsoft.com/office/drawing/2014/main" id="{A7629256-897E-CAC6-0827-8CFF3D8B0D97}"/>
              </a:ext>
            </a:extLst>
          </p:cNvPr>
          <p:cNvSpPr txBox="1">
            <a:spLocks/>
          </p:cNvSpPr>
          <p:nvPr/>
        </p:nvSpPr>
        <p:spPr>
          <a:xfrm>
            <a:off x="6713220" y="4931883"/>
            <a:ext cx="2964180" cy="813597"/>
          </a:xfrm>
          <a:prstGeom prst="rect">
            <a:avLst/>
          </a:prstGeom>
          <a:solidFill>
            <a:schemeClr val="accent1">
              <a:lumMod val="20000"/>
              <a:lumOff val="80000"/>
            </a:schemeClr>
          </a:solidFill>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s-PE" sz="2000" dirty="0"/>
              <a:t>Metodología de investigación</a:t>
            </a:r>
          </a:p>
        </p:txBody>
      </p:sp>
      <p:sp>
        <p:nvSpPr>
          <p:cNvPr id="12" name="Marcador de contenido 2">
            <a:extLst>
              <a:ext uri="{FF2B5EF4-FFF2-40B4-BE49-F238E27FC236}">
                <a16:creationId xmlns:a16="http://schemas.microsoft.com/office/drawing/2014/main" id="{AF428760-F255-55DC-C675-8AC10F204F8C}"/>
              </a:ext>
            </a:extLst>
          </p:cNvPr>
          <p:cNvSpPr txBox="1">
            <a:spLocks/>
          </p:cNvSpPr>
          <p:nvPr/>
        </p:nvSpPr>
        <p:spPr>
          <a:xfrm>
            <a:off x="3749040" y="5251925"/>
            <a:ext cx="1958340" cy="642305"/>
          </a:xfrm>
          <a:prstGeom prst="rect">
            <a:avLst/>
          </a:prstGeom>
          <a:solidFill>
            <a:schemeClr val="accent2">
              <a:lumMod val="60000"/>
              <a:lumOff val="40000"/>
            </a:schemeClr>
          </a:solidFill>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s-PE" sz="2000" dirty="0"/>
              <a:t>Metodología de la investigación</a:t>
            </a:r>
          </a:p>
        </p:txBody>
      </p:sp>
      <p:sp>
        <p:nvSpPr>
          <p:cNvPr id="14" name="Flecha: a la derecha 13">
            <a:extLst>
              <a:ext uri="{FF2B5EF4-FFF2-40B4-BE49-F238E27FC236}">
                <a16:creationId xmlns:a16="http://schemas.microsoft.com/office/drawing/2014/main" id="{A72251A8-230C-33DE-B930-972F0C884BDF}"/>
              </a:ext>
            </a:extLst>
          </p:cNvPr>
          <p:cNvSpPr/>
          <p:nvPr/>
        </p:nvSpPr>
        <p:spPr>
          <a:xfrm>
            <a:off x="2937510" y="2140979"/>
            <a:ext cx="617220" cy="5791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5" name="Flecha: a la derecha 14">
            <a:extLst>
              <a:ext uri="{FF2B5EF4-FFF2-40B4-BE49-F238E27FC236}">
                <a16:creationId xmlns:a16="http://schemas.microsoft.com/office/drawing/2014/main" id="{A944EBD3-AABE-F648-26C0-878B9F42BB93}"/>
              </a:ext>
            </a:extLst>
          </p:cNvPr>
          <p:cNvSpPr/>
          <p:nvPr/>
        </p:nvSpPr>
        <p:spPr>
          <a:xfrm>
            <a:off x="5901690" y="2102638"/>
            <a:ext cx="617220" cy="5791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cxnSp>
        <p:nvCxnSpPr>
          <p:cNvPr id="17" name="Conector: angular 16">
            <a:extLst>
              <a:ext uri="{FF2B5EF4-FFF2-40B4-BE49-F238E27FC236}">
                <a16:creationId xmlns:a16="http://schemas.microsoft.com/office/drawing/2014/main" id="{206E2803-4CA6-5E15-ADD6-AE83E402F142}"/>
              </a:ext>
            </a:extLst>
          </p:cNvPr>
          <p:cNvCxnSpPr>
            <a:cxnSpLocks/>
            <a:stCxn id="8" idx="3"/>
            <a:endCxn id="9" idx="1"/>
          </p:cNvCxnSpPr>
          <p:nvPr/>
        </p:nvCxnSpPr>
        <p:spPr>
          <a:xfrm>
            <a:off x="5707380" y="3325173"/>
            <a:ext cx="1005840" cy="3818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Conector: angular 18">
            <a:extLst>
              <a:ext uri="{FF2B5EF4-FFF2-40B4-BE49-F238E27FC236}">
                <a16:creationId xmlns:a16="http://schemas.microsoft.com/office/drawing/2014/main" id="{64E826A0-E40B-1792-9443-EAFBBACD1490}"/>
              </a:ext>
            </a:extLst>
          </p:cNvPr>
          <p:cNvCxnSpPr>
            <a:cxnSpLocks/>
            <a:stCxn id="10" idx="3"/>
            <a:endCxn id="9" idx="1"/>
          </p:cNvCxnSpPr>
          <p:nvPr/>
        </p:nvCxnSpPr>
        <p:spPr>
          <a:xfrm flipV="1">
            <a:off x="5707380" y="3363355"/>
            <a:ext cx="1005840" cy="146089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Conector: angular 21">
            <a:extLst>
              <a:ext uri="{FF2B5EF4-FFF2-40B4-BE49-F238E27FC236}">
                <a16:creationId xmlns:a16="http://schemas.microsoft.com/office/drawing/2014/main" id="{259CC153-85C8-6C76-973A-79585776F1C4}"/>
              </a:ext>
            </a:extLst>
          </p:cNvPr>
          <p:cNvCxnSpPr>
            <a:cxnSpLocks/>
            <a:stCxn id="6" idx="3"/>
            <a:endCxn id="7" idx="1"/>
          </p:cNvCxnSpPr>
          <p:nvPr/>
        </p:nvCxnSpPr>
        <p:spPr>
          <a:xfrm>
            <a:off x="5707380" y="4070663"/>
            <a:ext cx="1005840" cy="270035"/>
          </a:xfrm>
          <a:prstGeom prst="bentConnector3">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30" name="Conector: angular 29">
            <a:extLst>
              <a:ext uri="{FF2B5EF4-FFF2-40B4-BE49-F238E27FC236}">
                <a16:creationId xmlns:a16="http://schemas.microsoft.com/office/drawing/2014/main" id="{38F3977B-79BB-45AA-AA12-E037EBF6BB84}"/>
              </a:ext>
            </a:extLst>
          </p:cNvPr>
          <p:cNvCxnSpPr>
            <a:cxnSpLocks/>
            <a:stCxn id="12" idx="3"/>
            <a:endCxn id="11" idx="1"/>
          </p:cNvCxnSpPr>
          <p:nvPr/>
        </p:nvCxnSpPr>
        <p:spPr>
          <a:xfrm flipV="1">
            <a:off x="5707380" y="5338682"/>
            <a:ext cx="1005840" cy="234396"/>
          </a:xfrm>
          <a:prstGeom prst="bentConnector3">
            <a:avLst/>
          </a:prstGeom>
          <a:ln>
            <a:tailEnd type="triangle"/>
          </a:ln>
        </p:spPr>
        <p:style>
          <a:lnRef idx="3">
            <a:schemeClr val="accent4"/>
          </a:lnRef>
          <a:fillRef idx="0">
            <a:schemeClr val="accent4"/>
          </a:fillRef>
          <a:effectRef idx="2">
            <a:schemeClr val="accent4"/>
          </a:effectRef>
          <a:fontRef idx="minor">
            <a:schemeClr val="tx1"/>
          </a:fontRef>
        </p:style>
      </p:cxnSp>
      <p:sp>
        <p:nvSpPr>
          <p:cNvPr id="32" name="Marcador de contenido 2">
            <a:extLst>
              <a:ext uri="{FF2B5EF4-FFF2-40B4-BE49-F238E27FC236}">
                <a16:creationId xmlns:a16="http://schemas.microsoft.com/office/drawing/2014/main" id="{25A425F5-CB6E-0F1C-E7BD-56493FEFE1BA}"/>
              </a:ext>
            </a:extLst>
          </p:cNvPr>
          <p:cNvSpPr txBox="1">
            <a:spLocks/>
          </p:cNvSpPr>
          <p:nvPr/>
        </p:nvSpPr>
        <p:spPr>
          <a:xfrm>
            <a:off x="6713220" y="5828348"/>
            <a:ext cx="2964180" cy="813597"/>
          </a:xfrm>
          <a:prstGeom prst="rect">
            <a:avLst/>
          </a:prstGeom>
          <a:solidFill>
            <a:schemeClr val="accent4">
              <a:lumMod val="75000"/>
            </a:schemeClr>
          </a:solidFill>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s-PE" sz="2000" dirty="0"/>
              <a:t>Hallazgos de la investigación</a:t>
            </a:r>
          </a:p>
        </p:txBody>
      </p:sp>
      <p:sp>
        <p:nvSpPr>
          <p:cNvPr id="34" name="Marcador de contenido 2">
            <a:extLst>
              <a:ext uri="{FF2B5EF4-FFF2-40B4-BE49-F238E27FC236}">
                <a16:creationId xmlns:a16="http://schemas.microsoft.com/office/drawing/2014/main" id="{BBB0B809-D047-24B8-DBC3-F2BE1EB44817}"/>
              </a:ext>
            </a:extLst>
          </p:cNvPr>
          <p:cNvSpPr txBox="1">
            <a:spLocks/>
          </p:cNvSpPr>
          <p:nvPr/>
        </p:nvSpPr>
        <p:spPr>
          <a:xfrm>
            <a:off x="9915525" y="3832380"/>
            <a:ext cx="1535430" cy="1016635"/>
          </a:xfrm>
          <a:prstGeom prst="rect">
            <a:avLst/>
          </a:prstGeom>
          <a:solidFill>
            <a:schemeClr val="accent4">
              <a:lumMod val="60000"/>
              <a:lumOff val="40000"/>
            </a:schemeClr>
          </a:solidFill>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s-PE" sz="2000" dirty="0"/>
              <a:t>Datos secundarios</a:t>
            </a:r>
          </a:p>
        </p:txBody>
      </p:sp>
      <p:sp>
        <p:nvSpPr>
          <p:cNvPr id="35" name="Marcador de contenido 2">
            <a:extLst>
              <a:ext uri="{FF2B5EF4-FFF2-40B4-BE49-F238E27FC236}">
                <a16:creationId xmlns:a16="http://schemas.microsoft.com/office/drawing/2014/main" id="{06871B04-1DDB-6F82-0C77-1A402564EF26}"/>
              </a:ext>
            </a:extLst>
          </p:cNvPr>
          <p:cNvSpPr txBox="1">
            <a:spLocks/>
          </p:cNvSpPr>
          <p:nvPr/>
        </p:nvSpPr>
        <p:spPr>
          <a:xfrm>
            <a:off x="9936480" y="5828348"/>
            <a:ext cx="1535430" cy="813597"/>
          </a:xfrm>
          <a:prstGeom prst="rect">
            <a:avLst/>
          </a:prstGeom>
          <a:solidFill>
            <a:schemeClr val="accent4">
              <a:lumMod val="60000"/>
              <a:lumOff val="40000"/>
            </a:schemeClr>
          </a:solidFill>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s-PE" sz="2000" dirty="0"/>
              <a:t>Datos primarios</a:t>
            </a:r>
          </a:p>
        </p:txBody>
      </p:sp>
      <p:sp>
        <p:nvSpPr>
          <p:cNvPr id="13" name="Marcador de contenido 2">
            <a:extLst>
              <a:ext uri="{FF2B5EF4-FFF2-40B4-BE49-F238E27FC236}">
                <a16:creationId xmlns:a16="http://schemas.microsoft.com/office/drawing/2014/main" id="{B3C9499D-828E-8418-6713-79E61EA1D239}"/>
              </a:ext>
            </a:extLst>
          </p:cNvPr>
          <p:cNvSpPr txBox="1">
            <a:spLocks/>
          </p:cNvSpPr>
          <p:nvPr/>
        </p:nvSpPr>
        <p:spPr>
          <a:xfrm>
            <a:off x="3749040" y="1173878"/>
            <a:ext cx="1958340" cy="530226"/>
          </a:xfrm>
          <a:prstGeom prst="rect">
            <a:avLst/>
          </a:prstGeom>
          <a:solidFill>
            <a:schemeClr val="accent1">
              <a:lumMod val="20000"/>
              <a:lumOff val="80000"/>
            </a:schemeClr>
          </a:solidFill>
        </p:spPr>
        <p:txBody>
          <a:bodyPr vert="horz" lIns="91440" tIns="45720" rIns="91440" bIns="45720" rtlCol="0" anchor="ct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s-PE" sz="1600" dirty="0"/>
              <a:t>Primera parte del Ciclo Académico</a:t>
            </a:r>
          </a:p>
        </p:txBody>
      </p:sp>
      <p:sp>
        <p:nvSpPr>
          <p:cNvPr id="16" name="Marcador de contenido 2">
            <a:extLst>
              <a:ext uri="{FF2B5EF4-FFF2-40B4-BE49-F238E27FC236}">
                <a16:creationId xmlns:a16="http://schemas.microsoft.com/office/drawing/2014/main" id="{398B902B-0AA0-1DF4-F9B2-3048C385F338}"/>
              </a:ext>
            </a:extLst>
          </p:cNvPr>
          <p:cNvSpPr txBox="1">
            <a:spLocks/>
          </p:cNvSpPr>
          <p:nvPr/>
        </p:nvSpPr>
        <p:spPr>
          <a:xfrm>
            <a:off x="6713220" y="1183180"/>
            <a:ext cx="2964180" cy="530226"/>
          </a:xfrm>
          <a:prstGeom prst="rect">
            <a:avLst/>
          </a:prstGeom>
          <a:solidFill>
            <a:schemeClr val="accent1">
              <a:lumMod val="20000"/>
              <a:lumOff val="80000"/>
            </a:schemeClr>
          </a:solidFill>
        </p:spPr>
        <p:txBody>
          <a:bodyPr vert="horz" lIns="91440" tIns="45720" rIns="91440" bIns="45720" rtlCol="0" anchor="ct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s-PE" sz="1600" dirty="0"/>
              <a:t>Segunda parte del Ciclo Académico</a:t>
            </a:r>
          </a:p>
        </p:txBody>
      </p:sp>
    </p:spTree>
    <p:extLst>
      <p:ext uri="{BB962C8B-B14F-4D97-AF65-F5344CB8AC3E}">
        <p14:creationId xmlns:p14="http://schemas.microsoft.com/office/powerpoint/2010/main" val="21390189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55CE204-85D1-3C53-F7C1-5F49F5AA8689}"/>
              </a:ext>
            </a:extLst>
          </p:cNvPr>
          <p:cNvSpPr>
            <a:spLocks noGrp="1"/>
          </p:cNvSpPr>
          <p:nvPr>
            <p:ph type="title"/>
          </p:nvPr>
        </p:nvSpPr>
        <p:spPr>
          <a:xfrm>
            <a:off x="838200" y="318826"/>
            <a:ext cx="10515600" cy="1325563"/>
          </a:xfrm>
        </p:spPr>
        <p:txBody>
          <a:bodyPr>
            <a:normAutofit/>
          </a:bodyPr>
          <a:lstStyle/>
          <a:p>
            <a:r>
              <a:rPr lang="es-PE" sz="2800" dirty="0"/>
              <a:t>ESTRATEGIAS DE LOS TRES ENFOQUES</a:t>
            </a:r>
          </a:p>
        </p:txBody>
      </p:sp>
      <p:sp>
        <p:nvSpPr>
          <p:cNvPr id="3" name="Marcador de contenido 2">
            <a:extLst>
              <a:ext uri="{FF2B5EF4-FFF2-40B4-BE49-F238E27FC236}">
                <a16:creationId xmlns:a16="http://schemas.microsoft.com/office/drawing/2014/main" id="{AD884FAF-DDFB-48B6-5851-E86ED0F068C3}"/>
              </a:ext>
            </a:extLst>
          </p:cNvPr>
          <p:cNvSpPr>
            <a:spLocks noGrp="1"/>
          </p:cNvSpPr>
          <p:nvPr>
            <p:ph idx="1"/>
          </p:nvPr>
        </p:nvSpPr>
        <p:spPr>
          <a:xfrm>
            <a:off x="838200" y="1825624"/>
            <a:ext cx="8737121" cy="4713549"/>
          </a:xfrm>
        </p:spPr>
        <p:txBody>
          <a:bodyPr>
            <a:normAutofit/>
          </a:bodyPr>
          <a:lstStyle/>
          <a:p>
            <a:pPr marL="0" indent="0">
              <a:lnSpc>
                <a:spcPct val="120000"/>
              </a:lnSpc>
              <a:buNone/>
            </a:pPr>
            <a:r>
              <a:rPr lang="es-MX" sz="2000" dirty="0"/>
              <a:t>Los tres enfoques utilizan procesos sistemáticos, reflexivos y empíricos en su esfuerzo de generar conocimiento, valiéndose de las siguientes estrategias: </a:t>
            </a:r>
          </a:p>
          <a:p>
            <a:pPr marL="514350" indent="-514350">
              <a:lnSpc>
                <a:spcPct val="120000"/>
              </a:lnSpc>
              <a:buFont typeface="+mj-lt"/>
              <a:buAutoNum type="arabicPeriod"/>
            </a:pPr>
            <a:r>
              <a:rPr lang="es-MX" sz="2000" dirty="0"/>
              <a:t>Observación y evaluación de fenómenos. </a:t>
            </a:r>
          </a:p>
          <a:p>
            <a:pPr marL="514350" indent="-514350">
              <a:lnSpc>
                <a:spcPct val="120000"/>
              </a:lnSpc>
              <a:buFont typeface="+mj-lt"/>
              <a:buAutoNum type="arabicPeriod"/>
            </a:pPr>
            <a:r>
              <a:rPr lang="es-MX" sz="2000" dirty="0"/>
              <a:t>Establecimiento de suposiciones como consecuencia de la observación y evaluación. </a:t>
            </a:r>
          </a:p>
          <a:p>
            <a:pPr marL="514350" indent="-514350">
              <a:lnSpc>
                <a:spcPct val="120000"/>
              </a:lnSpc>
              <a:buFont typeface="+mj-lt"/>
              <a:buAutoNum type="arabicPeriod"/>
            </a:pPr>
            <a:r>
              <a:rPr lang="es-MX" sz="2000" dirty="0"/>
              <a:t>Demostración del grado en que las suposiciones tienen o no fundamento o son ciertas en determinado contexto, mediante análisis y pruebas. </a:t>
            </a:r>
          </a:p>
          <a:p>
            <a:pPr marL="514350" indent="-514350">
              <a:lnSpc>
                <a:spcPct val="120000"/>
              </a:lnSpc>
              <a:buFont typeface="+mj-lt"/>
              <a:buAutoNum type="arabicPeriod"/>
            </a:pPr>
            <a:r>
              <a:rPr lang="es-MX" sz="2000" dirty="0"/>
              <a:t>Proponer nuevas observaciones y evaluaciones para consolidar, esclarecer o modificar las suposiciones; o incluso para generar otras.</a:t>
            </a:r>
          </a:p>
          <a:p>
            <a:pPr marL="0" indent="0">
              <a:lnSpc>
                <a:spcPct val="120000"/>
              </a:lnSpc>
              <a:buNone/>
            </a:pPr>
            <a:r>
              <a:rPr lang="es-MX" sz="2000" dirty="0"/>
              <a:t> Desde luego, cada enfoque posee sus propias características esenciales.</a:t>
            </a:r>
            <a:endParaRPr lang="es-PE" sz="2000" dirty="0"/>
          </a:p>
        </p:txBody>
      </p:sp>
    </p:spTree>
    <p:extLst>
      <p:ext uri="{BB962C8B-B14F-4D97-AF65-F5344CB8AC3E}">
        <p14:creationId xmlns:p14="http://schemas.microsoft.com/office/powerpoint/2010/main" val="3272045930"/>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8377DF2-AD63-6E4D-A839-E2226D42DB09}"/>
              </a:ext>
            </a:extLst>
          </p:cNvPr>
          <p:cNvSpPr>
            <a:spLocks noGrp="1"/>
          </p:cNvSpPr>
          <p:nvPr>
            <p:ph type="title"/>
          </p:nvPr>
        </p:nvSpPr>
        <p:spPr/>
        <p:txBody>
          <a:bodyPr>
            <a:normAutofit/>
          </a:bodyPr>
          <a:lstStyle/>
          <a:p>
            <a:r>
              <a:rPr lang="es-PE" sz="2800" dirty="0"/>
              <a:t>Muestra</a:t>
            </a:r>
          </a:p>
        </p:txBody>
      </p:sp>
      <p:sp>
        <p:nvSpPr>
          <p:cNvPr id="3" name="Marcador de contenido 2">
            <a:extLst>
              <a:ext uri="{FF2B5EF4-FFF2-40B4-BE49-F238E27FC236}">
                <a16:creationId xmlns:a16="http://schemas.microsoft.com/office/drawing/2014/main" id="{349E783E-3BC6-31A1-68E0-549034C687CA}"/>
              </a:ext>
            </a:extLst>
          </p:cNvPr>
          <p:cNvSpPr>
            <a:spLocks noGrp="1"/>
          </p:cNvSpPr>
          <p:nvPr>
            <p:ph idx="1"/>
          </p:nvPr>
        </p:nvSpPr>
        <p:spPr>
          <a:xfrm>
            <a:off x="5114924" y="1825625"/>
            <a:ext cx="6238875" cy="4351338"/>
          </a:xfrm>
        </p:spPr>
        <p:txBody>
          <a:bodyPr anchor="ctr">
            <a:normAutofit/>
          </a:bodyPr>
          <a:lstStyle/>
          <a:p>
            <a:pPr marL="0" indent="0" algn="r">
              <a:lnSpc>
                <a:spcPct val="150000"/>
              </a:lnSpc>
              <a:buNone/>
            </a:pPr>
            <a:r>
              <a:rPr lang="es-MX" sz="2000" dirty="0"/>
              <a:t>En la ruta cuantitativa, una muestra es un subgrupo de la población o universo que te interesa, sobre la cual se recolectarán los datos pertinentes, y deberá ser representativa de dicha población (de manera probabilística, para que puedas generalizar los resultados encontrados en la muestra a la población). </a:t>
            </a:r>
          </a:p>
          <a:p>
            <a:pPr marL="0" indent="0" algn="r">
              <a:lnSpc>
                <a:spcPct val="150000"/>
              </a:lnSpc>
              <a:buNone/>
            </a:pPr>
            <a:r>
              <a:rPr lang="es-MX" sz="2000" dirty="0"/>
              <a:t>El universo o población es definido o, al menos perfilado, desde el planteamiento del problema.</a:t>
            </a:r>
            <a:endParaRPr lang="es-PE" sz="2000" dirty="0"/>
          </a:p>
        </p:txBody>
      </p:sp>
    </p:spTree>
    <p:extLst>
      <p:ext uri="{BB962C8B-B14F-4D97-AF65-F5344CB8AC3E}">
        <p14:creationId xmlns:p14="http://schemas.microsoft.com/office/powerpoint/2010/main" val="307043120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03CCF65-DE57-A112-273B-64CE83678DEE}"/>
              </a:ext>
            </a:extLst>
          </p:cNvPr>
          <p:cNvSpPr>
            <a:spLocks noGrp="1"/>
          </p:cNvSpPr>
          <p:nvPr>
            <p:ph type="title"/>
          </p:nvPr>
        </p:nvSpPr>
        <p:spPr/>
        <p:txBody>
          <a:bodyPr>
            <a:normAutofit/>
          </a:bodyPr>
          <a:lstStyle/>
          <a:p>
            <a:r>
              <a:rPr lang="es-PE" sz="2800" dirty="0"/>
              <a:t>Proceso para seleccionar una muestra</a:t>
            </a:r>
          </a:p>
        </p:txBody>
      </p:sp>
      <p:sp>
        <p:nvSpPr>
          <p:cNvPr id="3" name="Marcador de contenido 2">
            <a:extLst>
              <a:ext uri="{FF2B5EF4-FFF2-40B4-BE49-F238E27FC236}">
                <a16:creationId xmlns:a16="http://schemas.microsoft.com/office/drawing/2014/main" id="{3C0C12E4-9019-501C-8491-2FAA5C5EEDEE}"/>
              </a:ext>
            </a:extLst>
          </p:cNvPr>
          <p:cNvSpPr>
            <a:spLocks noGrp="1"/>
          </p:cNvSpPr>
          <p:nvPr>
            <p:ph idx="1"/>
          </p:nvPr>
        </p:nvSpPr>
        <p:spPr>
          <a:xfrm>
            <a:off x="838200" y="1825625"/>
            <a:ext cx="8391525" cy="4351338"/>
          </a:xfrm>
        </p:spPr>
        <p:txBody>
          <a:bodyPr anchor="ctr">
            <a:normAutofit/>
          </a:bodyPr>
          <a:lstStyle/>
          <a:p>
            <a:pPr marL="514350" indent="-514350">
              <a:buFont typeface="+mj-lt"/>
              <a:buAutoNum type="arabicPeriod"/>
            </a:pPr>
            <a:r>
              <a:rPr lang="es-MX" sz="2000" dirty="0"/>
              <a:t>Determinar la unidad de muestreo o análisis (¿sobre qué o quiénes se recolectarán los datos?</a:t>
            </a:r>
          </a:p>
          <a:p>
            <a:pPr marL="514350" indent="-514350">
              <a:buFont typeface="+mj-lt"/>
              <a:buAutoNum type="arabicPeriod"/>
            </a:pPr>
            <a:r>
              <a:rPr lang="es-MX" sz="2000" dirty="0"/>
              <a:t>Delimitar a la población o universo.</a:t>
            </a:r>
          </a:p>
          <a:p>
            <a:pPr marL="514350" indent="-514350">
              <a:buFont typeface="+mj-lt"/>
              <a:buAutoNum type="arabicPeriod"/>
            </a:pPr>
            <a:r>
              <a:rPr lang="es-MX" sz="2000" dirty="0"/>
              <a:t>Elegir la estrategia de muestreo adecuada para seleccionar las unidades de muestreo o análisis y mantener su representatividad estadística o cualitativa: probabilística o no probabilística.</a:t>
            </a:r>
          </a:p>
          <a:p>
            <a:pPr marL="514350" indent="-514350">
              <a:buFont typeface="+mj-lt"/>
              <a:buAutoNum type="arabicPeriod"/>
            </a:pPr>
            <a:r>
              <a:rPr lang="es-MX" sz="2000" dirty="0"/>
              <a:t>Calcular el tamaño de muestra apropiado para que sea representativa de la población (probabilística).</a:t>
            </a:r>
          </a:p>
          <a:p>
            <a:pPr marL="514350" indent="-514350">
              <a:buFont typeface="+mj-lt"/>
              <a:buAutoNum type="arabicPeriod"/>
            </a:pPr>
            <a:r>
              <a:rPr lang="es-MX" sz="2000" dirty="0"/>
              <a:t>Seleccionar las unidades de muestreo o análisis.</a:t>
            </a:r>
            <a:endParaRPr lang="es-PE" sz="2000" dirty="0"/>
          </a:p>
        </p:txBody>
      </p:sp>
    </p:spTree>
    <p:extLst>
      <p:ext uri="{BB962C8B-B14F-4D97-AF65-F5344CB8AC3E}">
        <p14:creationId xmlns:p14="http://schemas.microsoft.com/office/powerpoint/2010/main" val="32656066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80063BB-6E33-797F-95D2-6972219E0412}"/>
              </a:ext>
            </a:extLst>
          </p:cNvPr>
          <p:cNvSpPr>
            <a:spLocks noGrp="1"/>
          </p:cNvSpPr>
          <p:nvPr>
            <p:ph type="title"/>
          </p:nvPr>
        </p:nvSpPr>
        <p:spPr/>
        <p:txBody>
          <a:bodyPr>
            <a:normAutofit/>
          </a:bodyPr>
          <a:lstStyle/>
          <a:p>
            <a:r>
              <a:rPr lang="es-PE" sz="2800" dirty="0"/>
              <a:t>1. </a:t>
            </a:r>
            <a:r>
              <a:rPr lang="es-MX" sz="2800" dirty="0"/>
              <a:t>Determinar la unidad de muestreo o análisis</a:t>
            </a:r>
            <a:endParaRPr lang="es-PE" sz="2800" dirty="0"/>
          </a:p>
        </p:txBody>
      </p:sp>
      <p:sp>
        <p:nvSpPr>
          <p:cNvPr id="3" name="Marcador de contenido 2">
            <a:extLst>
              <a:ext uri="{FF2B5EF4-FFF2-40B4-BE49-F238E27FC236}">
                <a16:creationId xmlns:a16="http://schemas.microsoft.com/office/drawing/2014/main" id="{C8EEBB19-CA05-2F6B-3B1D-EA95EE6172B5}"/>
              </a:ext>
            </a:extLst>
          </p:cNvPr>
          <p:cNvSpPr>
            <a:spLocks noGrp="1"/>
          </p:cNvSpPr>
          <p:nvPr>
            <p:ph idx="1"/>
          </p:nvPr>
        </p:nvSpPr>
        <p:spPr/>
        <p:txBody>
          <a:bodyPr anchor="ctr"/>
          <a:lstStyle/>
          <a:p>
            <a:pPr marL="0" indent="0" algn="ctr">
              <a:lnSpc>
                <a:spcPct val="150000"/>
              </a:lnSpc>
              <a:buNone/>
            </a:pPr>
            <a:r>
              <a:rPr lang="es-MX" dirty="0"/>
              <a:t>Lo primero es determinar cuál es la unidad de muestreo. Aquí el interés se centra sobre “qué” o “quiénes” se recolectarán los datos (personas u otros seres vivos, objetos, sucesos, colectividades de estudio), lo cual depende del planteamiento del problema, los alcances de la investigación, las hipótesis formuladas y el diseño de investigación.</a:t>
            </a:r>
            <a:endParaRPr lang="es-PE" dirty="0"/>
          </a:p>
        </p:txBody>
      </p:sp>
    </p:spTree>
    <p:extLst>
      <p:ext uri="{BB962C8B-B14F-4D97-AF65-F5344CB8AC3E}">
        <p14:creationId xmlns:p14="http://schemas.microsoft.com/office/powerpoint/2010/main" val="316162250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0CE9E42-6E9C-C46A-364B-E49D446E668C}"/>
              </a:ext>
            </a:extLst>
          </p:cNvPr>
          <p:cNvSpPr>
            <a:spLocks noGrp="1"/>
          </p:cNvSpPr>
          <p:nvPr>
            <p:ph type="title"/>
          </p:nvPr>
        </p:nvSpPr>
        <p:spPr/>
        <p:txBody>
          <a:bodyPr>
            <a:normAutofit/>
          </a:bodyPr>
          <a:lstStyle/>
          <a:p>
            <a:r>
              <a:rPr lang="es-PE" sz="2800" dirty="0"/>
              <a:t>2. Delimitar la población o universo</a:t>
            </a:r>
          </a:p>
        </p:txBody>
      </p:sp>
      <p:sp>
        <p:nvSpPr>
          <p:cNvPr id="3" name="Marcador de contenido 2">
            <a:extLst>
              <a:ext uri="{FF2B5EF4-FFF2-40B4-BE49-F238E27FC236}">
                <a16:creationId xmlns:a16="http://schemas.microsoft.com/office/drawing/2014/main" id="{13C57EA5-6A2E-9E96-0EBC-235200ED990B}"/>
              </a:ext>
            </a:extLst>
          </p:cNvPr>
          <p:cNvSpPr>
            <a:spLocks noGrp="1"/>
          </p:cNvSpPr>
          <p:nvPr>
            <p:ph idx="1"/>
          </p:nvPr>
        </p:nvSpPr>
        <p:spPr/>
        <p:txBody>
          <a:bodyPr>
            <a:normAutofit lnSpcReduction="10000"/>
          </a:bodyPr>
          <a:lstStyle/>
          <a:p>
            <a:pPr marL="0" indent="0" algn="ctr">
              <a:lnSpc>
                <a:spcPct val="150000"/>
              </a:lnSpc>
              <a:buNone/>
            </a:pPr>
            <a:r>
              <a:rPr lang="es-MX" dirty="0"/>
              <a:t>Una población es el conjunto de todos los casos que concuerdan con una serie de especificaciones. Una deficiencia que se presenta en algunos trabajos de investigación es que no describen lo suficiente las características de la población o consideran que la muestra la representa de manera automática. Por ello, es preferible establecer tales características con claridad, con la finalidad de delimitar cuáles serán los parámetros muestrales.</a:t>
            </a:r>
            <a:endParaRPr lang="es-PE" dirty="0"/>
          </a:p>
        </p:txBody>
      </p:sp>
    </p:spTree>
    <p:extLst>
      <p:ext uri="{BB962C8B-B14F-4D97-AF65-F5344CB8AC3E}">
        <p14:creationId xmlns:p14="http://schemas.microsoft.com/office/powerpoint/2010/main" val="168369072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88D36CF-14E6-91F6-B3F7-D53237243A99}"/>
              </a:ext>
            </a:extLst>
          </p:cNvPr>
          <p:cNvSpPr>
            <a:spLocks noGrp="1"/>
          </p:cNvSpPr>
          <p:nvPr>
            <p:ph type="title"/>
          </p:nvPr>
        </p:nvSpPr>
        <p:spPr/>
        <p:txBody>
          <a:bodyPr>
            <a:noAutofit/>
          </a:bodyPr>
          <a:lstStyle/>
          <a:p>
            <a:r>
              <a:rPr lang="es-PE" sz="2800" dirty="0"/>
              <a:t>3. </a:t>
            </a:r>
            <a:r>
              <a:rPr lang="es-MX" sz="2800" dirty="0"/>
              <a:t>Elegir la estrategia de muestreo adecuada para seleccionar las unidades de muestreo o análisis y mantener su representatividad: probabilística o no probabilística</a:t>
            </a:r>
            <a:endParaRPr lang="es-PE" sz="2800" dirty="0"/>
          </a:p>
        </p:txBody>
      </p:sp>
      <p:sp>
        <p:nvSpPr>
          <p:cNvPr id="3" name="Marcador de contenido 2">
            <a:extLst>
              <a:ext uri="{FF2B5EF4-FFF2-40B4-BE49-F238E27FC236}">
                <a16:creationId xmlns:a16="http://schemas.microsoft.com/office/drawing/2014/main" id="{9C66371A-ACD1-FC12-0885-349AFB5CB447}"/>
              </a:ext>
            </a:extLst>
          </p:cNvPr>
          <p:cNvSpPr>
            <a:spLocks noGrp="1"/>
          </p:cNvSpPr>
          <p:nvPr>
            <p:ph idx="1"/>
          </p:nvPr>
        </p:nvSpPr>
        <p:spPr/>
        <p:txBody>
          <a:bodyPr anchor="ctr">
            <a:normAutofit/>
          </a:bodyPr>
          <a:lstStyle/>
          <a:p>
            <a:pPr marL="0" indent="0" algn="ctr">
              <a:lnSpc>
                <a:spcPct val="150000"/>
              </a:lnSpc>
              <a:buNone/>
            </a:pPr>
            <a:r>
              <a:rPr lang="es-MX" dirty="0"/>
              <a:t>Con frecuencia has leído y escuchado hablar de muestra representativa, muestra al azar, muestra aleatoria, como si con los simples términos se pudiera dar más seriedad a los resultados. En realidad, pocas veces es posible medir a toda la población, por lo que obtenemos o seleccionamos una muestra y, desde luego, se pretende que este subconjunto sea un reflejo fiel del conjunto de la población. </a:t>
            </a:r>
            <a:endParaRPr lang="es-PE" dirty="0"/>
          </a:p>
        </p:txBody>
      </p:sp>
    </p:spTree>
    <p:extLst>
      <p:ext uri="{BB962C8B-B14F-4D97-AF65-F5344CB8AC3E}">
        <p14:creationId xmlns:p14="http://schemas.microsoft.com/office/powerpoint/2010/main" val="155368093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14BEA3C-6E5B-2D81-AC90-CB2B44CA660C}"/>
              </a:ext>
            </a:extLst>
          </p:cNvPr>
          <p:cNvSpPr>
            <a:spLocks noGrp="1"/>
          </p:cNvSpPr>
          <p:nvPr>
            <p:ph type="title"/>
          </p:nvPr>
        </p:nvSpPr>
        <p:spPr/>
        <p:txBody>
          <a:bodyPr>
            <a:normAutofit/>
          </a:bodyPr>
          <a:lstStyle/>
          <a:p>
            <a:r>
              <a:rPr lang="es-PE" sz="2800" dirty="0"/>
              <a:t>Tipos de muestra</a:t>
            </a:r>
          </a:p>
        </p:txBody>
      </p:sp>
      <p:sp>
        <p:nvSpPr>
          <p:cNvPr id="3" name="Marcador de contenido 2">
            <a:extLst>
              <a:ext uri="{FF2B5EF4-FFF2-40B4-BE49-F238E27FC236}">
                <a16:creationId xmlns:a16="http://schemas.microsoft.com/office/drawing/2014/main" id="{A305A0EE-80D2-95F6-9516-EB37CE7A92F0}"/>
              </a:ext>
            </a:extLst>
          </p:cNvPr>
          <p:cNvSpPr>
            <a:spLocks noGrp="1"/>
          </p:cNvSpPr>
          <p:nvPr>
            <p:ph idx="1"/>
          </p:nvPr>
        </p:nvSpPr>
        <p:spPr>
          <a:xfrm>
            <a:off x="838200" y="1825625"/>
            <a:ext cx="10515600" cy="4667250"/>
          </a:xfrm>
        </p:spPr>
        <p:txBody>
          <a:bodyPr>
            <a:normAutofit fontScale="92500" lnSpcReduction="10000"/>
          </a:bodyPr>
          <a:lstStyle/>
          <a:p>
            <a:pPr marL="0" indent="0" algn="ctr">
              <a:buNone/>
            </a:pPr>
            <a:r>
              <a:rPr lang="es-MX" dirty="0"/>
              <a:t>En la ruta cuantitativa existen dos tipos generales de estrategias de muestreo: probabilístico y no probabilístico. En las muestras probabilísticas todas las unidades, casos o elementos de la población tienen al inicio la misma posibilidad de ser escogidos para conformar la muestra y se obtienen definiendo las características de la población y el tamaño adecuado de la muestra, y por medio de una selección aleatoria de las unidades de muestreo. </a:t>
            </a:r>
          </a:p>
          <a:p>
            <a:pPr marL="0" indent="0" algn="ctr">
              <a:buNone/>
            </a:pPr>
            <a:r>
              <a:rPr lang="es-MX" dirty="0"/>
              <a:t>En las muestras no probabilísticas, la elección de las unidades no depende de la probabilidad, sino de razones relacionadas con las características y contexto de la investigación. Aquí el procedimiento no es mecánico o electrónico, ni con base en fórmulas de probabilidad, sino que depende del proceso de toma de decisiones de un investigador o de un grupo de investigadores y, desde luego, las muestras seleccionadas obedecen a otros criterios. </a:t>
            </a:r>
          </a:p>
          <a:p>
            <a:pPr algn="ctr"/>
            <a:endParaRPr lang="es-PE" dirty="0"/>
          </a:p>
        </p:txBody>
      </p:sp>
    </p:spTree>
    <p:extLst>
      <p:ext uri="{BB962C8B-B14F-4D97-AF65-F5344CB8AC3E}">
        <p14:creationId xmlns:p14="http://schemas.microsoft.com/office/powerpoint/2010/main" val="87010317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43A53A9-88C1-61E1-DCCC-BAC3F0FFCD7F}"/>
              </a:ext>
            </a:extLst>
          </p:cNvPr>
          <p:cNvSpPr>
            <a:spLocks noGrp="1"/>
          </p:cNvSpPr>
          <p:nvPr>
            <p:ph type="title"/>
          </p:nvPr>
        </p:nvSpPr>
        <p:spPr/>
        <p:txBody>
          <a:bodyPr>
            <a:normAutofit/>
          </a:bodyPr>
          <a:lstStyle/>
          <a:p>
            <a:r>
              <a:rPr lang="es-PE" sz="2800" dirty="0"/>
              <a:t>Selección de una muestra probabilística</a:t>
            </a:r>
          </a:p>
        </p:txBody>
      </p:sp>
      <p:sp>
        <p:nvSpPr>
          <p:cNvPr id="3" name="Marcador de contenido 2">
            <a:extLst>
              <a:ext uri="{FF2B5EF4-FFF2-40B4-BE49-F238E27FC236}">
                <a16:creationId xmlns:a16="http://schemas.microsoft.com/office/drawing/2014/main" id="{818EF635-A2FB-738B-2F3F-33412D34D599}"/>
              </a:ext>
            </a:extLst>
          </p:cNvPr>
          <p:cNvSpPr>
            <a:spLocks noGrp="1"/>
          </p:cNvSpPr>
          <p:nvPr>
            <p:ph idx="1"/>
          </p:nvPr>
        </p:nvSpPr>
        <p:spPr>
          <a:xfrm>
            <a:off x="838200" y="1825625"/>
            <a:ext cx="10515600" cy="4667250"/>
          </a:xfrm>
        </p:spPr>
        <p:txBody>
          <a:bodyPr anchor="ctr">
            <a:normAutofit fontScale="77500" lnSpcReduction="20000"/>
          </a:bodyPr>
          <a:lstStyle/>
          <a:p>
            <a:pPr marL="0" indent="0" algn="ctr">
              <a:lnSpc>
                <a:spcPct val="150000"/>
              </a:lnSpc>
              <a:buNone/>
            </a:pPr>
            <a:r>
              <a:rPr lang="es-MX" dirty="0"/>
              <a:t>Las muestras probabilísticas tienen muchas ventajas. Quizá la principal sea que puede medirse la magnitud del error en nuestras predicciones. Se ha dicho incluso que el principal objetivo del diseño de una muestra probabilística es reducir al mínimo este error, al que se le llama error estándar Las muestras probabilísticas son esenciales en los diseños de investigación transeccionales, tanto descriptivos como correlacionales-causales (las encuestas de opinión, por ejemplo), donde se pretende hacer estimaciones de variables en la población. Estas variables se miden y se analizan con pruebas estadísticas en una muestra, la cual, se presupone, es probabilística, y todos los elementos de la población tienen una misma probabilidad de ser elegidos. </a:t>
            </a:r>
            <a:endParaRPr lang="es-PE" dirty="0"/>
          </a:p>
        </p:txBody>
      </p:sp>
    </p:spTree>
    <p:extLst>
      <p:ext uri="{BB962C8B-B14F-4D97-AF65-F5344CB8AC3E}">
        <p14:creationId xmlns:p14="http://schemas.microsoft.com/office/powerpoint/2010/main" val="408431812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C382C8D-5E41-AD3F-CDFF-81E9C9636382}"/>
              </a:ext>
            </a:extLst>
          </p:cNvPr>
          <p:cNvSpPr>
            <a:spLocks noGrp="1"/>
          </p:cNvSpPr>
          <p:nvPr>
            <p:ph type="title"/>
          </p:nvPr>
        </p:nvSpPr>
        <p:spPr/>
        <p:txBody>
          <a:bodyPr>
            <a:normAutofit/>
          </a:bodyPr>
          <a:lstStyle/>
          <a:p>
            <a:r>
              <a:rPr lang="es-PE" sz="3200" dirty="0"/>
              <a:t>Esquema de acuerdo a la Directiva (</a:t>
            </a:r>
            <a:r>
              <a:rPr lang="es-PE" sz="3200" dirty="0" err="1"/>
              <a:t>Item</a:t>
            </a:r>
            <a:r>
              <a:rPr lang="es-PE" sz="3200" dirty="0"/>
              <a:t> IV)</a:t>
            </a:r>
          </a:p>
        </p:txBody>
      </p:sp>
      <p:sp>
        <p:nvSpPr>
          <p:cNvPr id="3" name="Marcador de contenido 2">
            <a:extLst>
              <a:ext uri="{FF2B5EF4-FFF2-40B4-BE49-F238E27FC236}">
                <a16:creationId xmlns:a16="http://schemas.microsoft.com/office/drawing/2014/main" id="{CB960DC6-F124-76BF-779B-A92DE9C323D3}"/>
              </a:ext>
            </a:extLst>
          </p:cNvPr>
          <p:cNvSpPr>
            <a:spLocks noGrp="1"/>
          </p:cNvSpPr>
          <p:nvPr>
            <p:ph idx="1"/>
          </p:nvPr>
        </p:nvSpPr>
        <p:spPr>
          <a:xfrm>
            <a:off x="838200" y="1825625"/>
            <a:ext cx="10515600" cy="4667250"/>
          </a:xfrm>
        </p:spPr>
        <p:txBody>
          <a:bodyPr>
            <a:normAutofit/>
          </a:bodyPr>
          <a:lstStyle/>
          <a:p>
            <a:pPr marL="0" indent="0">
              <a:lnSpc>
                <a:spcPct val="110000"/>
              </a:lnSpc>
              <a:buNone/>
            </a:pPr>
            <a:r>
              <a:rPr lang="es-MX" sz="1800" b="1" dirty="0"/>
              <a:t>4.1 Tipo y Diseño de Investigación</a:t>
            </a:r>
          </a:p>
          <a:p>
            <a:pPr marL="0" indent="0">
              <a:lnSpc>
                <a:spcPct val="110000"/>
              </a:lnSpc>
              <a:buNone/>
            </a:pPr>
            <a:r>
              <a:rPr lang="es-MX" sz="1800" dirty="0"/>
              <a:t>En esta sección se explica el tipo de investigación a realizar, es decir, experimental o no experimental y se especifica cómo se organizarán las unidades de análisis para su observación. Esto es lo que se conoce en experimentación como el diseño y se traduce generalmente en un esquema de representación gráfica de cómo se relacionarán las variables.</a:t>
            </a:r>
          </a:p>
          <a:p>
            <a:pPr marL="0" indent="0">
              <a:lnSpc>
                <a:spcPct val="110000"/>
              </a:lnSpc>
              <a:buNone/>
            </a:pPr>
            <a:r>
              <a:rPr lang="es-MX" sz="1800" b="1" dirty="0"/>
              <a:t>4.2 Unidad de análisis </a:t>
            </a:r>
          </a:p>
          <a:p>
            <a:pPr marL="0" indent="0">
              <a:lnSpc>
                <a:spcPct val="110000"/>
              </a:lnSpc>
              <a:buNone/>
            </a:pPr>
            <a:r>
              <a:rPr lang="es-MX" sz="1800" dirty="0"/>
              <a:t>Son los sujetos u objetos de estudio (personas, organizaciones, etc.) </a:t>
            </a:r>
          </a:p>
          <a:p>
            <a:pPr marL="0" indent="0">
              <a:lnSpc>
                <a:spcPct val="110000"/>
              </a:lnSpc>
              <a:buNone/>
            </a:pPr>
            <a:r>
              <a:rPr lang="es-MX" sz="1800" b="1" dirty="0"/>
              <a:t>4.3 Población de estudio </a:t>
            </a:r>
          </a:p>
          <a:p>
            <a:pPr marL="0" indent="0">
              <a:lnSpc>
                <a:spcPct val="110000"/>
              </a:lnSpc>
              <a:buNone/>
            </a:pPr>
            <a:r>
              <a:rPr lang="es-MX" sz="1800" dirty="0"/>
              <a:t>La población o universo se refiere al conjunto (personas, instituciones o cosas), para la cual serán válidas las conclusiones que se obtengan. </a:t>
            </a:r>
          </a:p>
          <a:p>
            <a:pPr marL="0" indent="0">
              <a:lnSpc>
                <a:spcPct val="110000"/>
              </a:lnSpc>
              <a:buNone/>
            </a:pPr>
            <a:r>
              <a:rPr lang="es-MX" sz="1800" b="1" dirty="0"/>
              <a:t>4.4 Tamaño de muestra </a:t>
            </a:r>
          </a:p>
          <a:p>
            <a:pPr marL="0" indent="0">
              <a:lnSpc>
                <a:spcPct val="110000"/>
              </a:lnSpc>
              <a:buNone/>
            </a:pPr>
            <a:r>
              <a:rPr lang="es-MX" sz="1800" dirty="0"/>
              <a:t>De la población es conveniente, por razones prácticas, extraer muestras o partes representativas. </a:t>
            </a:r>
          </a:p>
        </p:txBody>
      </p:sp>
    </p:spTree>
    <p:extLst>
      <p:ext uri="{BB962C8B-B14F-4D97-AF65-F5344CB8AC3E}">
        <p14:creationId xmlns:p14="http://schemas.microsoft.com/office/powerpoint/2010/main" val="56982443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C382C8D-5E41-AD3F-CDFF-81E9C9636382}"/>
              </a:ext>
            </a:extLst>
          </p:cNvPr>
          <p:cNvSpPr>
            <a:spLocks noGrp="1"/>
          </p:cNvSpPr>
          <p:nvPr>
            <p:ph type="title"/>
          </p:nvPr>
        </p:nvSpPr>
        <p:spPr>
          <a:xfrm>
            <a:off x="838200" y="365125"/>
            <a:ext cx="3086100" cy="1325563"/>
          </a:xfrm>
        </p:spPr>
        <p:txBody>
          <a:bodyPr>
            <a:normAutofit/>
          </a:bodyPr>
          <a:lstStyle/>
          <a:p>
            <a:r>
              <a:rPr lang="es-PE" sz="2800" dirty="0"/>
              <a:t>Esquema de acuerdo a la Directiva</a:t>
            </a:r>
          </a:p>
        </p:txBody>
      </p:sp>
      <p:sp>
        <p:nvSpPr>
          <p:cNvPr id="3" name="Marcador de contenido 2">
            <a:extLst>
              <a:ext uri="{FF2B5EF4-FFF2-40B4-BE49-F238E27FC236}">
                <a16:creationId xmlns:a16="http://schemas.microsoft.com/office/drawing/2014/main" id="{CB960DC6-F124-76BF-779B-A92DE9C323D3}"/>
              </a:ext>
            </a:extLst>
          </p:cNvPr>
          <p:cNvSpPr>
            <a:spLocks noGrp="1"/>
          </p:cNvSpPr>
          <p:nvPr>
            <p:ph idx="1"/>
          </p:nvPr>
        </p:nvSpPr>
        <p:spPr>
          <a:xfrm>
            <a:off x="2895600" y="258762"/>
            <a:ext cx="8820150" cy="6176963"/>
          </a:xfrm>
        </p:spPr>
        <p:txBody>
          <a:bodyPr anchor="ctr">
            <a:normAutofit fontScale="62500" lnSpcReduction="20000"/>
          </a:bodyPr>
          <a:lstStyle/>
          <a:p>
            <a:pPr marL="0" indent="0">
              <a:lnSpc>
                <a:spcPct val="170000"/>
              </a:lnSpc>
              <a:buNone/>
            </a:pPr>
            <a:r>
              <a:rPr lang="es-MX" b="1" dirty="0"/>
              <a:t>4.5 Selección de muestra</a:t>
            </a:r>
          </a:p>
          <a:p>
            <a:pPr marL="0" indent="0">
              <a:lnSpc>
                <a:spcPct val="170000"/>
              </a:lnSpc>
              <a:buNone/>
            </a:pPr>
            <a:r>
              <a:rPr lang="es-MX" dirty="0"/>
              <a:t> Descripción del procedimiento usado para la selección de la muestra </a:t>
            </a:r>
          </a:p>
          <a:p>
            <a:pPr marL="0" indent="0">
              <a:lnSpc>
                <a:spcPct val="170000"/>
              </a:lnSpc>
              <a:buNone/>
            </a:pPr>
            <a:r>
              <a:rPr lang="es-MX" b="1" dirty="0"/>
              <a:t>4.6. Técnicas de recolección de datos </a:t>
            </a:r>
          </a:p>
          <a:p>
            <a:pPr marL="0" indent="0">
              <a:lnSpc>
                <a:spcPct val="170000"/>
              </a:lnSpc>
              <a:buNone/>
            </a:pPr>
            <a:r>
              <a:rPr lang="es-MX" dirty="0"/>
              <a:t>Se explica aquí el procedimiento, lugar y condiciones de la recolección de datos. Se incluye aquí: </a:t>
            </a:r>
          </a:p>
          <a:p>
            <a:pPr lvl="1">
              <a:lnSpc>
                <a:spcPct val="170000"/>
              </a:lnSpc>
            </a:pPr>
            <a:r>
              <a:rPr lang="es-MX" dirty="0"/>
              <a:t>a) Si la investigación será a base de lecturas, entrevistas, encuestas, análisis de documentos u observación directa de los hechos; </a:t>
            </a:r>
          </a:p>
          <a:p>
            <a:pPr lvl="1">
              <a:lnSpc>
                <a:spcPct val="170000"/>
              </a:lnSpc>
            </a:pPr>
            <a:r>
              <a:rPr lang="es-MX" dirty="0"/>
              <a:t>b) los pasos que se darán; y posiblemente; </a:t>
            </a:r>
          </a:p>
          <a:p>
            <a:pPr lvl="1">
              <a:lnSpc>
                <a:spcPct val="170000"/>
              </a:lnSpc>
            </a:pPr>
            <a:r>
              <a:rPr lang="es-MX" dirty="0"/>
              <a:t>c) las instrucciones para quien habrá de recoger los datos. </a:t>
            </a:r>
          </a:p>
          <a:p>
            <a:pPr marL="0" indent="0">
              <a:lnSpc>
                <a:spcPct val="170000"/>
              </a:lnSpc>
              <a:buNone/>
            </a:pPr>
            <a:r>
              <a:rPr lang="es-MX" b="1" dirty="0"/>
              <a:t>4.7. Análisis e interpretación de la información </a:t>
            </a:r>
          </a:p>
          <a:p>
            <a:pPr marL="0" indent="0">
              <a:lnSpc>
                <a:spcPct val="170000"/>
              </a:lnSpc>
              <a:buNone/>
            </a:pPr>
            <a:r>
              <a:rPr lang="es-MX" dirty="0"/>
              <a:t>Esta operación describe: a) el proceso de clasificación, registro y codificación de los datos; b) las técnicas analíticas (lógica o estadística) que se utilizarán para comprobar la hipótesis y obtener las conclusiones.</a:t>
            </a:r>
            <a:endParaRPr lang="es-PE" dirty="0"/>
          </a:p>
        </p:txBody>
      </p:sp>
    </p:spTree>
    <p:extLst>
      <p:ext uri="{BB962C8B-B14F-4D97-AF65-F5344CB8AC3E}">
        <p14:creationId xmlns:p14="http://schemas.microsoft.com/office/powerpoint/2010/main" val="281880017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8C9DA14-A770-C359-7791-5A210734F1A8}"/>
              </a:ext>
            </a:extLst>
          </p:cNvPr>
          <p:cNvSpPr>
            <a:spLocks noGrp="1"/>
          </p:cNvSpPr>
          <p:nvPr>
            <p:ph type="title"/>
          </p:nvPr>
        </p:nvSpPr>
        <p:spPr/>
        <p:txBody>
          <a:bodyPr>
            <a:normAutofit/>
          </a:bodyPr>
          <a:lstStyle/>
          <a:p>
            <a:pPr algn="ctr"/>
            <a:r>
              <a:rPr lang="es-PE" sz="2800" dirty="0"/>
              <a:t>TAREA 7: Traspaso de la información del plan al esquema de investigación</a:t>
            </a:r>
            <a:br>
              <a:rPr lang="es-PE" sz="2800" dirty="0"/>
            </a:br>
            <a:r>
              <a:rPr lang="es-PE" sz="2800" dirty="0"/>
              <a:t>Para: 23 de noviembre, 2022</a:t>
            </a:r>
          </a:p>
        </p:txBody>
      </p:sp>
      <p:sp>
        <p:nvSpPr>
          <p:cNvPr id="3" name="Marcador de contenido 2">
            <a:extLst>
              <a:ext uri="{FF2B5EF4-FFF2-40B4-BE49-F238E27FC236}">
                <a16:creationId xmlns:a16="http://schemas.microsoft.com/office/drawing/2014/main" id="{2EC52FC7-4EC2-F8F8-9000-370A9D2232AC}"/>
              </a:ext>
            </a:extLst>
          </p:cNvPr>
          <p:cNvSpPr>
            <a:spLocks noGrp="1"/>
          </p:cNvSpPr>
          <p:nvPr>
            <p:ph idx="1"/>
          </p:nvPr>
        </p:nvSpPr>
        <p:spPr>
          <a:xfrm>
            <a:off x="838200" y="1825625"/>
            <a:ext cx="1958340" cy="1016635"/>
          </a:xfrm>
          <a:solidFill>
            <a:schemeClr val="accent2"/>
          </a:solidFill>
        </p:spPr>
        <p:txBody>
          <a:bodyPr>
            <a:normAutofit/>
          </a:bodyPr>
          <a:lstStyle/>
          <a:p>
            <a:pPr marL="0" indent="0" algn="ctr">
              <a:buNone/>
            </a:pPr>
            <a:r>
              <a:rPr lang="es-PE" sz="2000" dirty="0"/>
              <a:t>Elección del tema de investigación</a:t>
            </a:r>
          </a:p>
        </p:txBody>
      </p:sp>
      <p:sp>
        <p:nvSpPr>
          <p:cNvPr id="4" name="Marcador de contenido 2">
            <a:extLst>
              <a:ext uri="{FF2B5EF4-FFF2-40B4-BE49-F238E27FC236}">
                <a16:creationId xmlns:a16="http://schemas.microsoft.com/office/drawing/2014/main" id="{5651DBE3-BE36-69BB-6DEF-8E8C96C30903}"/>
              </a:ext>
            </a:extLst>
          </p:cNvPr>
          <p:cNvSpPr txBox="1">
            <a:spLocks/>
          </p:cNvSpPr>
          <p:nvPr/>
        </p:nvSpPr>
        <p:spPr>
          <a:xfrm>
            <a:off x="3749040" y="1825625"/>
            <a:ext cx="1958340" cy="1016635"/>
          </a:xfrm>
          <a:prstGeom prst="rect">
            <a:avLst/>
          </a:prstGeom>
          <a:solidFill>
            <a:schemeClr val="accent2"/>
          </a:solidFill>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s-PE" sz="2000" dirty="0"/>
              <a:t>Plan de investigación</a:t>
            </a:r>
          </a:p>
        </p:txBody>
      </p:sp>
      <p:sp>
        <p:nvSpPr>
          <p:cNvPr id="5" name="Marcador de contenido 2">
            <a:extLst>
              <a:ext uri="{FF2B5EF4-FFF2-40B4-BE49-F238E27FC236}">
                <a16:creationId xmlns:a16="http://schemas.microsoft.com/office/drawing/2014/main" id="{8F0F2479-BBBC-DD50-2D91-CC24DD8FD23F}"/>
              </a:ext>
            </a:extLst>
          </p:cNvPr>
          <p:cNvSpPr txBox="1">
            <a:spLocks/>
          </p:cNvSpPr>
          <p:nvPr/>
        </p:nvSpPr>
        <p:spPr>
          <a:xfrm>
            <a:off x="6713220" y="1825625"/>
            <a:ext cx="2964180" cy="1016635"/>
          </a:xfrm>
          <a:prstGeom prst="rect">
            <a:avLst/>
          </a:prstGeom>
          <a:solidFill>
            <a:schemeClr val="accent2"/>
          </a:solidFill>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s-PE" sz="2000" dirty="0"/>
              <a:t>Investigación</a:t>
            </a:r>
          </a:p>
        </p:txBody>
      </p:sp>
      <p:sp>
        <p:nvSpPr>
          <p:cNvPr id="6" name="Marcador de contenido 2">
            <a:extLst>
              <a:ext uri="{FF2B5EF4-FFF2-40B4-BE49-F238E27FC236}">
                <a16:creationId xmlns:a16="http://schemas.microsoft.com/office/drawing/2014/main" id="{43FE7C5D-C7C6-8392-59C1-19DD54A603E1}"/>
              </a:ext>
            </a:extLst>
          </p:cNvPr>
          <p:cNvSpPr txBox="1">
            <a:spLocks/>
          </p:cNvSpPr>
          <p:nvPr/>
        </p:nvSpPr>
        <p:spPr>
          <a:xfrm>
            <a:off x="3749040" y="3749511"/>
            <a:ext cx="1958340" cy="642304"/>
          </a:xfrm>
          <a:prstGeom prst="rect">
            <a:avLst/>
          </a:prstGeom>
          <a:solidFill>
            <a:schemeClr val="accent2">
              <a:lumMod val="60000"/>
              <a:lumOff val="40000"/>
            </a:schemeClr>
          </a:solidFill>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s-PE" sz="2000" dirty="0"/>
              <a:t>Marco teórico</a:t>
            </a:r>
          </a:p>
        </p:txBody>
      </p:sp>
      <p:sp>
        <p:nvSpPr>
          <p:cNvPr id="7" name="Marcador de contenido 2">
            <a:extLst>
              <a:ext uri="{FF2B5EF4-FFF2-40B4-BE49-F238E27FC236}">
                <a16:creationId xmlns:a16="http://schemas.microsoft.com/office/drawing/2014/main" id="{293F4A31-1365-CD7E-383F-AD3A99354E46}"/>
              </a:ext>
            </a:extLst>
          </p:cNvPr>
          <p:cNvSpPr txBox="1">
            <a:spLocks/>
          </p:cNvSpPr>
          <p:nvPr/>
        </p:nvSpPr>
        <p:spPr>
          <a:xfrm>
            <a:off x="6713220" y="3832380"/>
            <a:ext cx="2964180" cy="1016635"/>
          </a:xfrm>
          <a:prstGeom prst="rect">
            <a:avLst/>
          </a:prstGeom>
          <a:solidFill>
            <a:schemeClr val="accent4">
              <a:lumMod val="75000"/>
            </a:schemeClr>
          </a:solidFill>
          <a:ln w="28575">
            <a:solidFill>
              <a:schemeClr val="tx1"/>
            </a:solidFill>
          </a:ln>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s-PE" sz="2000" dirty="0"/>
              <a:t>Marco teórico (ampliado o una mayor explicación acerca del tema)</a:t>
            </a:r>
          </a:p>
        </p:txBody>
      </p:sp>
      <p:sp>
        <p:nvSpPr>
          <p:cNvPr id="8" name="Marcador de contenido 2">
            <a:extLst>
              <a:ext uri="{FF2B5EF4-FFF2-40B4-BE49-F238E27FC236}">
                <a16:creationId xmlns:a16="http://schemas.microsoft.com/office/drawing/2014/main" id="{3A6E7A4B-5760-49F4-8D01-409E066E0AF8}"/>
              </a:ext>
            </a:extLst>
          </p:cNvPr>
          <p:cNvSpPr txBox="1">
            <a:spLocks/>
          </p:cNvSpPr>
          <p:nvPr/>
        </p:nvSpPr>
        <p:spPr>
          <a:xfrm>
            <a:off x="3749040" y="3004021"/>
            <a:ext cx="1958340" cy="642303"/>
          </a:xfrm>
          <a:prstGeom prst="rect">
            <a:avLst/>
          </a:prstGeom>
          <a:solidFill>
            <a:schemeClr val="accent2">
              <a:lumMod val="60000"/>
              <a:lumOff val="40000"/>
            </a:schemeClr>
          </a:solidFill>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s-PE" sz="2000" dirty="0"/>
              <a:t>Problema de investigación</a:t>
            </a:r>
          </a:p>
        </p:txBody>
      </p:sp>
      <p:sp>
        <p:nvSpPr>
          <p:cNvPr id="9" name="Marcador de contenido 2">
            <a:extLst>
              <a:ext uri="{FF2B5EF4-FFF2-40B4-BE49-F238E27FC236}">
                <a16:creationId xmlns:a16="http://schemas.microsoft.com/office/drawing/2014/main" id="{A58F8421-774E-8FBE-B51D-366730FC18AD}"/>
              </a:ext>
            </a:extLst>
          </p:cNvPr>
          <p:cNvSpPr txBox="1">
            <a:spLocks/>
          </p:cNvSpPr>
          <p:nvPr/>
        </p:nvSpPr>
        <p:spPr>
          <a:xfrm>
            <a:off x="6713220" y="2977198"/>
            <a:ext cx="2964180" cy="772314"/>
          </a:xfrm>
          <a:prstGeom prst="rect">
            <a:avLst/>
          </a:prstGeom>
          <a:solidFill>
            <a:schemeClr val="accent4">
              <a:lumMod val="75000"/>
            </a:schemeClr>
          </a:solidFill>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s-PE" sz="2000" dirty="0"/>
              <a:t>Problema, objetivos, hipótesis</a:t>
            </a:r>
          </a:p>
        </p:txBody>
      </p:sp>
      <p:sp>
        <p:nvSpPr>
          <p:cNvPr id="10" name="Marcador de contenido 2">
            <a:extLst>
              <a:ext uri="{FF2B5EF4-FFF2-40B4-BE49-F238E27FC236}">
                <a16:creationId xmlns:a16="http://schemas.microsoft.com/office/drawing/2014/main" id="{8EC63D54-4342-77E0-5732-DA8BBEB4A06E}"/>
              </a:ext>
            </a:extLst>
          </p:cNvPr>
          <p:cNvSpPr txBox="1">
            <a:spLocks/>
          </p:cNvSpPr>
          <p:nvPr/>
        </p:nvSpPr>
        <p:spPr>
          <a:xfrm>
            <a:off x="3749040" y="4503099"/>
            <a:ext cx="1958340" cy="642305"/>
          </a:xfrm>
          <a:prstGeom prst="rect">
            <a:avLst/>
          </a:prstGeom>
          <a:solidFill>
            <a:schemeClr val="accent2">
              <a:lumMod val="60000"/>
              <a:lumOff val="40000"/>
            </a:schemeClr>
          </a:solidFill>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s-PE" sz="2000" dirty="0"/>
              <a:t>Hipótesis</a:t>
            </a:r>
          </a:p>
        </p:txBody>
      </p:sp>
      <p:sp>
        <p:nvSpPr>
          <p:cNvPr id="11" name="Marcador de contenido 2">
            <a:extLst>
              <a:ext uri="{FF2B5EF4-FFF2-40B4-BE49-F238E27FC236}">
                <a16:creationId xmlns:a16="http://schemas.microsoft.com/office/drawing/2014/main" id="{A7629256-897E-CAC6-0827-8CFF3D8B0D97}"/>
              </a:ext>
            </a:extLst>
          </p:cNvPr>
          <p:cNvSpPr txBox="1">
            <a:spLocks/>
          </p:cNvSpPr>
          <p:nvPr/>
        </p:nvSpPr>
        <p:spPr>
          <a:xfrm>
            <a:off x="6713220" y="4931883"/>
            <a:ext cx="2964180" cy="813597"/>
          </a:xfrm>
          <a:prstGeom prst="rect">
            <a:avLst/>
          </a:prstGeom>
          <a:solidFill>
            <a:schemeClr val="accent4">
              <a:lumMod val="75000"/>
            </a:schemeClr>
          </a:solidFill>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s-PE" sz="2000" dirty="0"/>
              <a:t>Metodología de investigación</a:t>
            </a:r>
          </a:p>
        </p:txBody>
      </p:sp>
      <p:sp>
        <p:nvSpPr>
          <p:cNvPr id="12" name="Marcador de contenido 2">
            <a:extLst>
              <a:ext uri="{FF2B5EF4-FFF2-40B4-BE49-F238E27FC236}">
                <a16:creationId xmlns:a16="http://schemas.microsoft.com/office/drawing/2014/main" id="{AF428760-F255-55DC-C675-8AC10F204F8C}"/>
              </a:ext>
            </a:extLst>
          </p:cNvPr>
          <p:cNvSpPr txBox="1">
            <a:spLocks/>
          </p:cNvSpPr>
          <p:nvPr/>
        </p:nvSpPr>
        <p:spPr>
          <a:xfrm>
            <a:off x="3749040" y="5251925"/>
            <a:ext cx="1958340" cy="642305"/>
          </a:xfrm>
          <a:prstGeom prst="rect">
            <a:avLst/>
          </a:prstGeom>
          <a:solidFill>
            <a:schemeClr val="accent2">
              <a:lumMod val="60000"/>
              <a:lumOff val="40000"/>
            </a:schemeClr>
          </a:solidFill>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s-PE" sz="2000" dirty="0"/>
              <a:t>Metodología de la investigación</a:t>
            </a:r>
          </a:p>
        </p:txBody>
      </p:sp>
      <p:sp>
        <p:nvSpPr>
          <p:cNvPr id="14" name="Flecha: a la derecha 13">
            <a:extLst>
              <a:ext uri="{FF2B5EF4-FFF2-40B4-BE49-F238E27FC236}">
                <a16:creationId xmlns:a16="http://schemas.microsoft.com/office/drawing/2014/main" id="{A72251A8-230C-33DE-B930-972F0C884BDF}"/>
              </a:ext>
            </a:extLst>
          </p:cNvPr>
          <p:cNvSpPr/>
          <p:nvPr/>
        </p:nvSpPr>
        <p:spPr>
          <a:xfrm>
            <a:off x="2937510" y="2102638"/>
            <a:ext cx="617220" cy="5791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5" name="Flecha: a la derecha 14">
            <a:extLst>
              <a:ext uri="{FF2B5EF4-FFF2-40B4-BE49-F238E27FC236}">
                <a16:creationId xmlns:a16="http://schemas.microsoft.com/office/drawing/2014/main" id="{A944EBD3-AABE-F648-26C0-878B9F42BB93}"/>
              </a:ext>
            </a:extLst>
          </p:cNvPr>
          <p:cNvSpPr/>
          <p:nvPr/>
        </p:nvSpPr>
        <p:spPr>
          <a:xfrm>
            <a:off x="5901690" y="2102638"/>
            <a:ext cx="617220" cy="5791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cxnSp>
        <p:nvCxnSpPr>
          <p:cNvPr id="17" name="Conector: angular 16">
            <a:extLst>
              <a:ext uri="{FF2B5EF4-FFF2-40B4-BE49-F238E27FC236}">
                <a16:creationId xmlns:a16="http://schemas.microsoft.com/office/drawing/2014/main" id="{206E2803-4CA6-5E15-ADD6-AE83E402F142}"/>
              </a:ext>
            </a:extLst>
          </p:cNvPr>
          <p:cNvCxnSpPr>
            <a:cxnSpLocks/>
            <a:stCxn id="8" idx="3"/>
            <a:endCxn id="9" idx="1"/>
          </p:cNvCxnSpPr>
          <p:nvPr/>
        </p:nvCxnSpPr>
        <p:spPr>
          <a:xfrm>
            <a:off x="5707380" y="3325173"/>
            <a:ext cx="1005840" cy="3818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Conector: angular 18">
            <a:extLst>
              <a:ext uri="{FF2B5EF4-FFF2-40B4-BE49-F238E27FC236}">
                <a16:creationId xmlns:a16="http://schemas.microsoft.com/office/drawing/2014/main" id="{64E826A0-E40B-1792-9443-EAFBBACD1490}"/>
              </a:ext>
            </a:extLst>
          </p:cNvPr>
          <p:cNvCxnSpPr>
            <a:cxnSpLocks/>
            <a:stCxn id="10" idx="3"/>
            <a:endCxn id="9" idx="1"/>
          </p:cNvCxnSpPr>
          <p:nvPr/>
        </p:nvCxnSpPr>
        <p:spPr>
          <a:xfrm flipV="1">
            <a:off x="5707380" y="3363355"/>
            <a:ext cx="1005840" cy="146089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Conector: angular 21">
            <a:extLst>
              <a:ext uri="{FF2B5EF4-FFF2-40B4-BE49-F238E27FC236}">
                <a16:creationId xmlns:a16="http://schemas.microsoft.com/office/drawing/2014/main" id="{259CC153-85C8-6C76-973A-79585776F1C4}"/>
              </a:ext>
            </a:extLst>
          </p:cNvPr>
          <p:cNvCxnSpPr>
            <a:cxnSpLocks/>
            <a:stCxn id="6" idx="3"/>
            <a:endCxn id="7" idx="1"/>
          </p:cNvCxnSpPr>
          <p:nvPr/>
        </p:nvCxnSpPr>
        <p:spPr>
          <a:xfrm>
            <a:off x="5707380" y="4070663"/>
            <a:ext cx="1005840" cy="270035"/>
          </a:xfrm>
          <a:prstGeom prst="bentConnector3">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30" name="Conector: angular 29">
            <a:extLst>
              <a:ext uri="{FF2B5EF4-FFF2-40B4-BE49-F238E27FC236}">
                <a16:creationId xmlns:a16="http://schemas.microsoft.com/office/drawing/2014/main" id="{38F3977B-79BB-45AA-AA12-E037EBF6BB84}"/>
              </a:ext>
            </a:extLst>
          </p:cNvPr>
          <p:cNvCxnSpPr>
            <a:cxnSpLocks/>
            <a:stCxn id="12" idx="3"/>
            <a:endCxn id="11" idx="1"/>
          </p:cNvCxnSpPr>
          <p:nvPr/>
        </p:nvCxnSpPr>
        <p:spPr>
          <a:xfrm flipV="1">
            <a:off x="5707380" y="5338682"/>
            <a:ext cx="1005840" cy="234396"/>
          </a:xfrm>
          <a:prstGeom prst="bentConnector3">
            <a:avLst/>
          </a:prstGeom>
          <a:ln>
            <a:tailEnd type="triangle"/>
          </a:ln>
        </p:spPr>
        <p:style>
          <a:lnRef idx="3">
            <a:schemeClr val="accent4"/>
          </a:lnRef>
          <a:fillRef idx="0">
            <a:schemeClr val="accent4"/>
          </a:fillRef>
          <a:effectRef idx="2">
            <a:schemeClr val="accent4"/>
          </a:effectRef>
          <a:fontRef idx="minor">
            <a:schemeClr val="tx1"/>
          </a:fontRef>
        </p:style>
      </p:cxnSp>
      <p:sp>
        <p:nvSpPr>
          <p:cNvPr id="32" name="Marcador de contenido 2">
            <a:extLst>
              <a:ext uri="{FF2B5EF4-FFF2-40B4-BE49-F238E27FC236}">
                <a16:creationId xmlns:a16="http://schemas.microsoft.com/office/drawing/2014/main" id="{25A425F5-CB6E-0F1C-E7BD-56493FEFE1BA}"/>
              </a:ext>
            </a:extLst>
          </p:cNvPr>
          <p:cNvSpPr txBox="1">
            <a:spLocks/>
          </p:cNvSpPr>
          <p:nvPr/>
        </p:nvSpPr>
        <p:spPr>
          <a:xfrm>
            <a:off x="6713220" y="5828348"/>
            <a:ext cx="2964180" cy="813597"/>
          </a:xfrm>
          <a:prstGeom prst="rect">
            <a:avLst/>
          </a:prstGeom>
          <a:solidFill>
            <a:schemeClr val="accent4">
              <a:lumMod val="75000"/>
            </a:schemeClr>
          </a:solidFill>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s-PE" sz="2000" dirty="0"/>
              <a:t>Hallazgos de la investigación</a:t>
            </a:r>
          </a:p>
        </p:txBody>
      </p:sp>
      <p:sp>
        <p:nvSpPr>
          <p:cNvPr id="34" name="Marcador de contenido 2">
            <a:extLst>
              <a:ext uri="{FF2B5EF4-FFF2-40B4-BE49-F238E27FC236}">
                <a16:creationId xmlns:a16="http://schemas.microsoft.com/office/drawing/2014/main" id="{BBB0B809-D047-24B8-DBC3-F2BE1EB44817}"/>
              </a:ext>
            </a:extLst>
          </p:cNvPr>
          <p:cNvSpPr txBox="1">
            <a:spLocks/>
          </p:cNvSpPr>
          <p:nvPr/>
        </p:nvSpPr>
        <p:spPr>
          <a:xfrm>
            <a:off x="9915525" y="3832380"/>
            <a:ext cx="1535430" cy="1016635"/>
          </a:xfrm>
          <a:prstGeom prst="rect">
            <a:avLst/>
          </a:prstGeom>
          <a:solidFill>
            <a:schemeClr val="accent4">
              <a:lumMod val="60000"/>
              <a:lumOff val="40000"/>
            </a:schemeClr>
          </a:solidFill>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s-PE" sz="2000" dirty="0"/>
              <a:t>Datos secundarios</a:t>
            </a:r>
          </a:p>
        </p:txBody>
      </p:sp>
      <p:sp>
        <p:nvSpPr>
          <p:cNvPr id="35" name="Marcador de contenido 2">
            <a:extLst>
              <a:ext uri="{FF2B5EF4-FFF2-40B4-BE49-F238E27FC236}">
                <a16:creationId xmlns:a16="http://schemas.microsoft.com/office/drawing/2014/main" id="{06871B04-1DDB-6F82-0C77-1A402564EF26}"/>
              </a:ext>
            </a:extLst>
          </p:cNvPr>
          <p:cNvSpPr txBox="1">
            <a:spLocks/>
          </p:cNvSpPr>
          <p:nvPr/>
        </p:nvSpPr>
        <p:spPr>
          <a:xfrm>
            <a:off x="9936480" y="5828348"/>
            <a:ext cx="1535430" cy="813597"/>
          </a:xfrm>
          <a:prstGeom prst="rect">
            <a:avLst/>
          </a:prstGeom>
          <a:solidFill>
            <a:schemeClr val="accent4">
              <a:lumMod val="60000"/>
              <a:lumOff val="40000"/>
            </a:schemeClr>
          </a:solidFill>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s-PE" sz="2000" dirty="0"/>
              <a:t>Datos primarios</a:t>
            </a:r>
          </a:p>
        </p:txBody>
      </p:sp>
      <p:sp>
        <p:nvSpPr>
          <p:cNvPr id="16" name="CuadroTexto 15">
            <a:extLst>
              <a:ext uri="{FF2B5EF4-FFF2-40B4-BE49-F238E27FC236}">
                <a16:creationId xmlns:a16="http://schemas.microsoft.com/office/drawing/2014/main" id="{DBC756B6-2BA0-C315-4CD4-99FF0268C3D1}"/>
              </a:ext>
            </a:extLst>
          </p:cNvPr>
          <p:cNvSpPr txBox="1"/>
          <p:nvPr/>
        </p:nvSpPr>
        <p:spPr>
          <a:xfrm>
            <a:off x="114300" y="6270160"/>
            <a:ext cx="6096000" cy="276999"/>
          </a:xfrm>
          <a:prstGeom prst="rect">
            <a:avLst/>
          </a:prstGeom>
          <a:noFill/>
        </p:spPr>
        <p:txBody>
          <a:bodyPr wrap="square">
            <a:spAutoFit/>
          </a:bodyPr>
          <a:lstStyle/>
          <a:p>
            <a:r>
              <a:rPr lang="es-PE" sz="1200" dirty="0">
                <a:hlinkClick r:id="rId2"/>
              </a:rPr>
              <a:t>https://upg.administracion.unmsm.edu.pe/images/tesis/DIRECTIVA-080-TESIS.pdf</a:t>
            </a:r>
            <a:endParaRPr lang="es-PE" sz="1200" dirty="0"/>
          </a:p>
        </p:txBody>
      </p:sp>
    </p:spTree>
    <p:extLst>
      <p:ext uri="{BB962C8B-B14F-4D97-AF65-F5344CB8AC3E}">
        <p14:creationId xmlns:p14="http://schemas.microsoft.com/office/powerpoint/2010/main" val="94848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554CA2A-802A-D0F4-0098-8BBF1AF9762C}"/>
              </a:ext>
            </a:extLst>
          </p:cNvPr>
          <p:cNvSpPr>
            <a:spLocks noGrp="1"/>
          </p:cNvSpPr>
          <p:nvPr>
            <p:ph type="title"/>
          </p:nvPr>
        </p:nvSpPr>
        <p:spPr/>
        <p:txBody>
          <a:bodyPr>
            <a:normAutofit/>
          </a:bodyPr>
          <a:lstStyle/>
          <a:p>
            <a:r>
              <a:rPr lang="es-PE" sz="2800" dirty="0"/>
              <a:t>RUTA DE LA INVESTIGACION CUANTITATIVA</a:t>
            </a:r>
          </a:p>
        </p:txBody>
      </p:sp>
      <p:sp>
        <p:nvSpPr>
          <p:cNvPr id="3" name="Marcador de contenido 2">
            <a:extLst>
              <a:ext uri="{FF2B5EF4-FFF2-40B4-BE49-F238E27FC236}">
                <a16:creationId xmlns:a16="http://schemas.microsoft.com/office/drawing/2014/main" id="{0FF79762-B483-0B51-8403-8C72A37FECA1}"/>
              </a:ext>
            </a:extLst>
          </p:cNvPr>
          <p:cNvSpPr>
            <a:spLocks noGrp="1"/>
          </p:cNvSpPr>
          <p:nvPr>
            <p:ph idx="1"/>
          </p:nvPr>
        </p:nvSpPr>
        <p:spPr>
          <a:xfrm>
            <a:off x="838200" y="1825625"/>
            <a:ext cx="10515600" cy="4667250"/>
          </a:xfrm>
        </p:spPr>
        <p:txBody>
          <a:bodyPr anchor="ctr">
            <a:normAutofit/>
          </a:bodyPr>
          <a:lstStyle/>
          <a:p>
            <a:pPr marL="514350" indent="-514350">
              <a:buFont typeface="+mj-lt"/>
              <a:buAutoNum type="arabicPeriod"/>
            </a:pPr>
            <a:r>
              <a:rPr lang="es-MX" sz="2000" dirty="0"/>
              <a:t>El investigador plantea en un contexto concreto un problema de estudio acotado sobre el fenómeno de interés (el qué), aunque en evolución. Sus preguntas de investigación versan sobre cuestiones específicas.</a:t>
            </a:r>
          </a:p>
          <a:p>
            <a:pPr marL="514350" indent="-514350">
              <a:buFont typeface="+mj-lt"/>
              <a:buAutoNum type="arabicPeriod"/>
            </a:pPr>
            <a:r>
              <a:rPr lang="es-MX" sz="2000" dirty="0"/>
              <a:t>Una vez planteado el problema, el investigador examina lo que se ha indagado previamente (la revisión de la literatura) y construye un marco teórico (la teoría o antecedentes que habrán de sustentar y guiar su estudio), del cual deriva una o varias hipótesis (que son suposiciones respaldadas por otras investigaciones anteriores y la teoría) y las somete a prueba (para verificar que son verdaderas o no en el contexto particular) mediante el empleo de un diseño de investigación apropiado. </a:t>
            </a:r>
          </a:p>
          <a:p>
            <a:pPr marL="514350" indent="-514350">
              <a:buFont typeface="+mj-lt"/>
              <a:buAutoNum type="arabicPeriod"/>
            </a:pPr>
            <a:r>
              <a:rPr lang="es-MX" sz="2000" dirty="0"/>
              <a:t>Las hipótesis se generan antes de recolectar y analizar los datos. </a:t>
            </a:r>
          </a:p>
          <a:p>
            <a:pPr marL="514350" indent="-514350">
              <a:buFont typeface="+mj-lt"/>
              <a:buAutoNum type="arabicPeriod"/>
            </a:pPr>
            <a:r>
              <a:rPr lang="es-MX" sz="2000" dirty="0"/>
              <a:t>Los datos se encuentran en forma de números (cantidades) y, por tanto, su recolección se fundamenta en la medición (en los casos se miden las variables contenidas en las hipótesis). Esta recolección se lleva a cabo utilizando procedimientos estandarizados y aceptados por una comunidad científica. Para que un estudio sea creíble y aceptado por otros investigadores, debe demostrarse que se siguieron tales procedimientos. </a:t>
            </a:r>
            <a:endParaRPr lang="es-PE" sz="2000" dirty="0"/>
          </a:p>
        </p:txBody>
      </p:sp>
    </p:spTree>
    <p:extLst>
      <p:ext uri="{BB962C8B-B14F-4D97-AF65-F5344CB8AC3E}">
        <p14:creationId xmlns:p14="http://schemas.microsoft.com/office/powerpoint/2010/main" val="189674945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5ED39E1-DE6B-F5A1-8A1A-19B9F6D70F2F}"/>
              </a:ext>
            </a:extLst>
          </p:cNvPr>
          <p:cNvSpPr>
            <a:spLocks noGrp="1"/>
          </p:cNvSpPr>
          <p:nvPr>
            <p:ph type="title"/>
          </p:nvPr>
        </p:nvSpPr>
        <p:spPr/>
        <p:txBody>
          <a:bodyPr/>
          <a:lstStyle/>
          <a:p>
            <a:r>
              <a:rPr lang="es-PE" dirty="0"/>
              <a:t>TIPOS DE DATOS</a:t>
            </a:r>
          </a:p>
        </p:txBody>
      </p:sp>
      <p:sp>
        <p:nvSpPr>
          <p:cNvPr id="3" name="Marcador de contenido 2">
            <a:extLst>
              <a:ext uri="{FF2B5EF4-FFF2-40B4-BE49-F238E27FC236}">
                <a16:creationId xmlns:a16="http://schemas.microsoft.com/office/drawing/2014/main" id="{B9C17664-9581-69A3-337C-921F294A6A39}"/>
              </a:ext>
            </a:extLst>
          </p:cNvPr>
          <p:cNvSpPr>
            <a:spLocks noGrp="1"/>
          </p:cNvSpPr>
          <p:nvPr>
            <p:ph idx="1"/>
          </p:nvPr>
        </p:nvSpPr>
        <p:spPr/>
        <p:txBody>
          <a:bodyPr/>
          <a:lstStyle/>
          <a:p>
            <a:pPr>
              <a:lnSpc>
                <a:spcPct val="150000"/>
              </a:lnSpc>
            </a:pPr>
            <a:r>
              <a:rPr lang="es-PE" dirty="0"/>
              <a:t>DATOS SECUNDARIOS. Datos que se crearon por una razón distinta a los de la investigación.</a:t>
            </a:r>
          </a:p>
          <a:p>
            <a:pPr>
              <a:lnSpc>
                <a:spcPct val="150000"/>
              </a:lnSpc>
            </a:pPr>
            <a:r>
              <a:rPr lang="es-PE" dirty="0"/>
              <a:t>DATOS PRIMARIOS. Son los que se crean en razón a los objetivos de la investigación: entrevistas y encuestas.</a:t>
            </a:r>
          </a:p>
          <a:p>
            <a:pPr>
              <a:lnSpc>
                <a:spcPct val="150000"/>
              </a:lnSpc>
            </a:pPr>
            <a:r>
              <a:rPr lang="es-PE" dirty="0"/>
              <a:t>DATOS TERCIARIOS: Es el dato que se obtiene como consecuencia de haberlo identificad como parte de un dato secundario.</a:t>
            </a:r>
          </a:p>
        </p:txBody>
      </p:sp>
    </p:spTree>
    <p:extLst>
      <p:ext uri="{BB962C8B-B14F-4D97-AF65-F5344CB8AC3E}">
        <p14:creationId xmlns:p14="http://schemas.microsoft.com/office/powerpoint/2010/main" val="104705349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8C9DA14-A770-C359-7791-5A210734F1A8}"/>
              </a:ext>
            </a:extLst>
          </p:cNvPr>
          <p:cNvSpPr>
            <a:spLocks noGrp="1"/>
          </p:cNvSpPr>
          <p:nvPr>
            <p:ph type="title"/>
          </p:nvPr>
        </p:nvSpPr>
        <p:spPr/>
        <p:txBody>
          <a:bodyPr>
            <a:normAutofit/>
          </a:bodyPr>
          <a:lstStyle/>
          <a:p>
            <a:pPr algn="ctr"/>
            <a:r>
              <a:rPr lang="es-PE" sz="2800" dirty="0"/>
              <a:t>AVANCE DE LA INVESTIGACION</a:t>
            </a:r>
          </a:p>
        </p:txBody>
      </p:sp>
      <p:sp>
        <p:nvSpPr>
          <p:cNvPr id="16" name="CuadroTexto 15">
            <a:extLst>
              <a:ext uri="{FF2B5EF4-FFF2-40B4-BE49-F238E27FC236}">
                <a16:creationId xmlns:a16="http://schemas.microsoft.com/office/drawing/2014/main" id="{DBC756B6-2BA0-C315-4CD4-99FF0268C3D1}"/>
              </a:ext>
            </a:extLst>
          </p:cNvPr>
          <p:cNvSpPr txBox="1"/>
          <p:nvPr/>
        </p:nvSpPr>
        <p:spPr>
          <a:xfrm>
            <a:off x="114300" y="6270160"/>
            <a:ext cx="6096000" cy="276999"/>
          </a:xfrm>
          <a:prstGeom prst="rect">
            <a:avLst/>
          </a:prstGeom>
          <a:noFill/>
        </p:spPr>
        <p:txBody>
          <a:bodyPr wrap="square">
            <a:spAutoFit/>
          </a:bodyPr>
          <a:lstStyle/>
          <a:p>
            <a:r>
              <a:rPr lang="es-PE" sz="1200" dirty="0">
                <a:hlinkClick r:id="rId2"/>
              </a:rPr>
              <a:t>https://upg.administracion.unmsm.edu.pe/images/tesis/DIRECTIVA-080-TESIS.pdf</a:t>
            </a:r>
            <a:endParaRPr lang="es-PE" sz="1200" dirty="0"/>
          </a:p>
        </p:txBody>
      </p:sp>
      <p:sp>
        <p:nvSpPr>
          <p:cNvPr id="46" name="Marcador de contenido 45">
            <a:extLst>
              <a:ext uri="{FF2B5EF4-FFF2-40B4-BE49-F238E27FC236}">
                <a16:creationId xmlns:a16="http://schemas.microsoft.com/office/drawing/2014/main" id="{14F75B12-DF86-9A8A-4B08-01B25FE45560}"/>
              </a:ext>
            </a:extLst>
          </p:cNvPr>
          <p:cNvSpPr>
            <a:spLocks noGrp="1"/>
          </p:cNvSpPr>
          <p:nvPr>
            <p:ph idx="1"/>
          </p:nvPr>
        </p:nvSpPr>
        <p:spPr>
          <a:xfrm>
            <a:off x="838199" y="1964028"/>
            <a:ext cx="9458459" cy="4212935"/>
          </a:xfrm>
        </p:spPr>
        <p:txBody>
          <a:bodyPr/>
          <a:lstStyle/>
          <a:p>
            <a:r>
              <a:rPr lang="es-PE" dirty="0"/>
              <a:t>MARCO TEORICO DEL TEMA DE INVESTIGACION</a:t>
            </a:r>
          </a:p>
          <a:p>
            <a:pPr lvl="1"/>
            <a:r>
              <a:rPr lang="es-PE" dirty="0"/>
              <a:t>Datos secundarios relacionados al tema de investigación.</a:t>
            </a:r>
          </a:p>
          <a:p>
            <a:pPr lvl="2"/>
            <a:r>
              <a:rPr lang="es-PE" dirty="0"/>
              <a:t>División del Capítulo basándose en los relacionados que sustentan la investigación.</a:t>
            </a:r>
          </a:p>
          <a:p>
            <a:pPr lvl="2"/>
            <a:r>
              <a:rPr lang="es-PE" dirty="0"/>
              <a:t>CAPITULO II: MARCO TEORICO</a:t>
            </a:r>
          </a:p>
          <a:p>
            <a:pPr lvl="3"/>
            <a:r>
              <a:rPr lang="es-PE" dirty="0"/>
              <a:t>2.1 Investigaciones antecedentes recientes</a:t>
            </a:r>
          </a:p>
          <a:p>
            <a:pPr lvl="3"/>
            <a:r>
              <a:rPr lang="es-PE" dirty="0"/>
              <a:t>2.2 Marco Teórico (relacionados al tema)</a:t>
            </a:r>
          </a:p>
          <a:p>
            <a:pPr lvl="3"/>
            <a:r>
              <a:rPr lang="es-PE" dirty="0"/>
              <a:t>2.3 Glosario (conceptos + definiciones)</a:t>
            </a:r>
          </a:p>
          <a:p>
            <a:pPr lvl="3"/>
            <a:endParaRPr lang="es-PE" dirty="0"/>
          </a:p>
          <a:p>
            <a:pPr lvl="1"/>
            <a:endParaRPr lang="es-PE" dirty="0"/>
          </a:p>
        </p:txBody>
      </p:sp>
    </p:spTree>
    <p:extLst>
      <p:ext uri="{BB962C8B-B14F-4D97-AF65-F5344CB8AC3E}">
        <p14:creationId xmlns:p14="http://schemas.microsoft.com/office/powerpoint/2010/main" val="387791426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E387E447-5764-0A7D-8227-BED4ACC94863}"/>
              </a:ext>
            </a:extLst>
          </p:cNvPr>
          <p:cNvSpPr>
            <a:spLocks noGrp="1"/>
          </p:cNvSpPr>
          <p:nvPr>
            <p:ph type="ctrTitle"/>
          </p:nvPr>
        </p:nvSpPr>
        <p:spPr/>
        <p:txBody>
          <a:bodyPr>
            <a:normAutofit/>
          </a:bodyPr>
          <a:lstStyle/>
          <a:p>
            <a:r>
              <a:rPr lang="es-PE" sz="3600" dirty="0"/>
              <a:t>TEMA 10: </a:t>
            </a:r>
            <a:br>
              <a:rPr lang="es-PE" sz="3600" dirty="0"/>
            </a:br>
            <a:r>
              <a:rPr lang="es-PE" sz="3600" dirty="0"/>
              <a:t>SELECCIÓN DE LA MUESTRA</a:t>
            </a:r>
          </a:p>
        </p:txBody>
      </p:sp>
      <p:sp>
        <p:nvSpPr>
          <p:cNvPr id="5" name="Subtítulo 4">
            <a:extLst>
              <a:ext uri="{FF2B5EF4-FFF2-40B4-BE49-F238E27FC236}">
                <a16:creationId xmlns:a16="http://schemas.microsoft.com/office/drawing/2014/main" id="{28C09AEE-2084-F8D3-598F-B5D0FBAB0F4A}"/>
              </a:ext>
            </a:extLst>
          </p:cNvPr>
          <p:cNvSpPr>
            <a:spLocks noGrp="1"/>
          </p:cNvSpPr>
          <p:nvPr>
            <p:ph type="subTitle" idx="1"/>
          </p:nvPr>
        </p:nvSpPr>
        <p:spPr/>
        <p:txBody>
          <a:bodyPr/>
          <a:lstStyle/>
          <a:p>
            <a:endParaRPr lang="es-PE" dirty="0"/>
          </a:p>
        </p:txBody>
      </p:sp>
    </p:spTree>
    <p:extLst>
      <p:ext uri="{BB962C8B-B14F-4D97-AF65-F5344CB8AC3E}">
        <p14:creationId xmlns:p14="http://schemas.microsoft.com/office/powerpoint/2010/main" val="167879055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CF15966-2828-889C-7D47-0BB2E1EEE2A5}"/>
              </a:ext>
            </a:extLst>
          </p:cNvPr>
          <p:cNvSpPr>
            <a:spLocks noGrp="1"/>
          </p:cNvSpPr>
          <p:nvPr>
            <p:ph type="title"/>
          </p:nvPr>
        </p:nvSpPr>
        <p:spPr/>
        <p:txBody>
          <a:bodyPr>
            <a:normAutofit/>
          </a:bodyPr>
          <a:lstStyle/>
          <a:p>
            <a:r>
              <a:rPr lang="es-PE" sz="2800" dirty="0"/>
              <a:t>¿Qué es una muestra?</a:t>
            </a:r>
          </a:p>
        </p:txBody>
      </p:sp>
      <p:sp>
        <p:nvSpPr>
          <p:cNvPr id="3" name="Marcador de contenido 2">
            <a:extLst>
              <a:ext uri="{FF2B5EF4-FFF2-40B4-BE49-F238E27FC236}">
                <a16:creationId xmlns:a16="http://schemas.microsoft.com/office/drawing/2014/main" id="{A9A4ED5B-ABAC-1A8A-F159-E46F4FECEA3A}"/>
              </a:ext>
            </a:extLst>
          </p:cNvPr>
          <p:cNvSpPr>
            <a:spLocks noGrp="1"/>
          </p:cNvSpPr>
          <p:nvPr>
            <p:ph idx="1"/>
          </p:nvPr>
        </p:nvSpPr>
        <p:spPr>
          <a:xfrm>
            <a:off x="838199" y="2251881"/>
            <a:ext cx="7784817" cy="3925082"/>
          </a:xfrm>
        </p:spPr>
        <p:txBody>
          <a:bodyPr anchor="ctr">
            <a:normAutofit fontScale="85000" lnSpcReduction="10000"/>
          </a:bodyPr>
          <a:lstStyle/>
          <a:p>
            <a:pPr marL="0" indent="0" algn="ctr">
              <a:lnSpc>
                <a:spcPct val="160000"/>
              </a:lnSpc>
              <a:buNone/>
            </a:pPr>
            <a:r>
              <a:rPr lang="es-MX" dirty="0"/>
              <a:t>En la ruta cuantitativa, una muestra es un subgrupo de la población o universo que te interesa, sobre la cual se recolectarán los datos pertinentes, y deberá ser representativa de dicha población (de manera probabilística, para que puedas generalizar los resultados encontrados en la muestra a la población). El universo o población es definido o, al menos perfilado, desde el planteamiento del problema.</a:t>
            </a:r>
            <a:endParaRPr lang="es-PE" dirty="0"/>
          </a:p>
        </p:txBody>
      </p:sp>
      <p:pic>
        <p:nvPicPr>
          <p:cNvPr id="4" name="Imagen 3">
            <a:extLst>
              <a:ext uri="{FF2B5EF4-FFF2-40B4-BE49-F238E27FC236}">
                <a16:creationId xmlns:a16="http://schemas.microsoft.com/office/drawing/2014/main" id="{2ED27127-CB97-68A6-0DBE-142AF7853C2A}"/>
              </a:ext>
            </a:extLst>
          </p:cNvPr>
          <p:cNvPicPr>
            <a:picLocks noChangeAspect="1"/>
          </p:cNvPicPr>
          <p:nvPr/>
        </p:nvPicPr>
        <p:blipFill>
          <a:blip r:embed="rId2"/>
          <a:stretch>
            <a:fillRect/>
          </a:stretch>
        </p:blipFill>
        <p:spPr>
          <a:xfrm>
            <a:off x="8623016" y="4373880"/>
            <a:ext cx="3495675" cy="2667000"/>
          </a:xfrm>
          <a:prstGeom prst="rect">
            <a:avLst/>
          </a:prstGeom>
        </p:spPr>
      </p:pic>
    </p:spTree>
    <p:extLst>
      <p:ext uri="{BB962C8B-B14F-4D97-AF65-F5344CB8AC3E}">
        <p14:creationId xmlns:p14="http://schemas.microsoft.com/office/powerpoint/2010/main" val="394708523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B415B8A-4F51-7451-229A-2B0830D18D56}"/>
              </a:ext>
            </a:extLst>
          </p:cNvPr>
          <p:cNvSpPr>
            <a:spLocks noGrp="1"/>
          </p:cNvSpPr>
          <p:nvPr>
            <p:ph type="title"/>
          </p:nvPr>
        </p:nvSpPr>
        <p:spPr/>
        <p:txBody>
          <a:bodyPr>
            <a:normAutofit/>
          </a:bodyPr>
          <a:lstStyle/>
          <a:p>
            <a:r>
              <a:rPr lang="es-PE" sz="2800" dirty="0"/>
              <a:t>Proceso general para seleccionar una muestra</a:t>
            </a:r>
          </a:p>
        </p:txBody>
      </p:sp>
      <p:sp>
        <p:nvSpPr>
          <p:cNvPr id="3" name="Marcador de contenido 2">
            <a:extLst>
              <a:ext uri="{FF2B5EF4-FFF2-40B4-BE49-F238E27FC236}">
                <a16:creationId xmlns:a16="http://schemas.microsoft.com/office/drawing/2014/main" id="{F4FFA5A4-037C-65E6-EBE5-B4DB0DBE97D2}"/>
              </a:ext>
            </a:extLst>
          </p:cNvPr>
          <p:cNvSpPr>
            <a:spLocks noGrp="1"/>
          </p:cNvSpPr>
          <p:nvPr>
            <p:ph idx="1"/>
          </p:nvPr>
        </p:nvSpPr>
        <p:spPr/>
        <p:txBody>
          <a:bodyPr anchor="ctr">
            <a:normAutofit fontScale="70000" lnSpcReduction="20000"/>
          </a:bodyPr>
          <a:lstStyle/>
          <a:p>
            <a:pPr marL="514350" indent="-514350">
              <a:lnSpc>
                <a:spcPct val="150000"/>
              </a:lnSpc>
              <a:buFont typeface="+mj-lt"/>
              <a:buAutoNum type="arabicPeriod"/>
            </a:pPr>
            <a:r>
              <a:rPr lang="es-MX" dirty="0"/>
              <a:t>Determinar la unidad de muestreo o análisis (¿sobre qué o quiénes se recolectarán los datos?</a:t>
            </a:r>
          </a:p>
          <a:p>
            <a:pPr marL="514350" indent="-514350">
              <a:lnSpc>
                <a:spcPct val="150000"/>
              </a:lnSpc>
              <a:buFont typeface="+mj-lt"/>
              <a:buAutoNum type="arabicPeriod"/>
            </a:pPr>
            <a:r>
              <a:rPr lang="es-MX" dirty="0"/>
              <a:t>Delimitar a la población o universo.</a:t>
            </a:r>
          </a:p>
          <a:p>
            <a:pPr marL="514350" indent="-514350">
              <a:lnSpc>
                <a:spcPct val="150000"/>
              </a:lnSpc>
              <a:buFont typeface="+mj-lt"/>
              <a:buAutoNum type="arabicPeriod"/>
            </a:pPr>
            <a:r>
              <a:rPr lang="es-MX" dirty="0"/>
              <a:t>Elegir la estrategia de muestreo adecuada  para seleccionar las unidades de muestreo o análisis y mantener su representatividad estadística o cualitativa: probabilística o no probabilística</a:t>
            </a:r>
          </a:p>
          <a:p>
            <a:pPr marL="514350" indent="-514350">
              <a:lnSpc>
                <a:spcPct val="150000"/>
              </a:lnSpc>
              <a:buFont typeface="+mj-lt"/>
              <a:buAutoNum type="arabicPeriod"/>
            </a:pPr>
            <a:r>
              <a:rPr lang="es-MX" dirty="0"/>
              <a:t>Calcular el tamaño de muestra apropiado para que sea representativa de la población (probabilística).</a:t>
            </a:r>
          </a:p>
          <a:p>
            <a:pPr marL="514350" indent="-514350">
              <a:lnSpc>
                <a:spcPct val="150000"/>
              </a:lnSpc>
              <a:buFont typeface="+mj-lt"/>
              <a:buAutoNum type="arabicPeriod"/>
            </a:pPr>
            <a:r>
              <a:rPr lang="es-MX" dirty="0"/>
              <a:t>Seleccionar las unidades de muestreo o análisis.</a:t>
            </a:r>
            <a:endParaRPr lang="es-PE" dirty="0"/>
          </a:p>
        </p:txBody>
      </p:sp>
    </p:spTree>
    <p:extLst>
      <p:ext uri="{BB962C8B-B14F-4D97-AF65-F5344CB8AC3E}">
        <p14:creationId xmlns:p14="http://schemas.microsoft.com/office/powerpoint/2010/main" val="284375059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CD26A39-9C6B-2663-A79C-66563C3DA280}"/>
              </a:ext>
            </a:extLst>
          </p:cNvPr>
          <p:cNvSpPr>
            <a:spLocks noGrp="1"/>
          </p:cNvSpPr>
          <p:nvPr>
            <p:ph type="title"/>
          </p:nvPr>
        </p:nvSpPr>
        <p:spPr/>
        <p:txBody>
          <a:bodyPr>
            <a:normAutofit/>
          </a:bodyPr>
          <a:lstStyle/>
          <a:p>
            <a:r>
              <a:rPr lang="es-PE" sz="2800" dirty="0"/>
              <a:t>1. Determinar la unidad de muestra o análisis</a:t>
            </a:r>
          </a:p>
        </p:txBody>
      </p:sp>
      <p:sp>
        <p:nvSpPr>
          <p:cNvPr id="3" name="Marcador de contenido 2">
            <a:extLst>
              <a:ext uri="{FF2B5EF4-FFF2-40B4-BE49-F238E27FC236}">
                <a16:creationId xmlns:a16="http://schemas.microsoft.com/office/drawing/2014/main" id="{1D9D16BA-5D55-274A-0B74-80D57EB39D9B}"/>
              </a:ext>
            </a:extLst>
          </p:cNvPr>
          <p:cNvSpPr>
            <a:spLocks noGrp="1"/>
          </p:cNvSpPr>
          <p:nvPr>
            <p:ph idx="1"/>
          </p:nvPr>
        </p:nvSpPr>
        <p:spPr>
          <a:xfrm>
            <a:off x="3070746" y="1690688"/>
            <a:ext cx="8283054" cy="4486275"/>
          </a:xfrm>
        </p:spPr>
        <p:txBody>
          <a:bodyPr anchor="ctr">
            <a:normAutofit lnSpcReduction="10000"/>
          </a:bodyPr>
          <a:lstStyle/>
          <a:p>
            <a:pPr marL="0" indent="0" algn="ctr">
              <a:lnSpc>
                <a:spcPct val="150000"/>
              </a:lnSpc>
              <a:buNone/>
            </a:pPr>
            <a:r>
              <a:rPr lang="es-MX" dirty="0"/>
              <a:t>Lo primero es determinar cuál es la unidad de muestreo. Aquí el interés se centra sobre “qué” o “quiénes” se recolectarán los datos (personas u otros seres vivos, objetos, sucesos, colectividades de estudio), lo cual depende del planteamiento del problema, los alcances de la investigación, las hipótesis formuladas y el diseño de investigación.</a:t>
            </a:r>
            <a:endParaRPr lang="es-PE" dirty="0"/>
          </a:p>
        </p:txBody>
      </p:sp>
    </p:spTree>
    <p:extLst>
      <p:ext uri="{BB962C8B-B14F-4D97-AF65-F5344CB8AC3E}">
        <p14:creationId xmlns:p14="http://schemas.microsoft.com/office/powerpoint/2010/main" val="370715238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F803FD7-B3A0-B887-9DEE-E33D551CBCB7}"/>
              </a:ext>
            </a:extLst>
          </p:cNvPr>
          <p:cNvSpPr>
            <a:spLocks noGrp="1"/>
          </p:cNvSpPr>
          <p:nvPr>
            <p:ph type="title"/>
          </p:nvPr>
        </p:nvSpPr>
        <p:spPr/>
        <p:txBody>
          <a:bodyPr>
            <a:normAutofit/>
          </a:bodyPr>
          <a:lstStyle/>
          <a:p>
            <a:r>
              <a:rPr lang="es-PE" sz="2800" dirty="0"/>
              <a:t>2. Delimitar la población o universo</a:t>
            </a:r>
          </a:p>
        </p:txBody>
      </p:sp>
      <p:sp>
        <p:nvSpPr>
          <p:cNvPr id="3" name="Marcador de contenido 2">
            <a:extLst>
              <a:ext uri="{FF2B5EF4-FFF2-40B4-BE49-F238E27FC236}">
                <a16:creationId xmlns:a16="http://schemas.microsoft.com/office/drawing/2014/main" id="{4F274D5F-86E0-9E2C-F5BB-B0BD0C644B59}"/>
              </a:ext>
            </a:extLst>
          </p:cNvPr>
          <p:cNvSpPr>
            <a:spLocks noGrp="1"/>
          </p:cNvSpPr>
          <p:nvPr>
            <p:ph idx="1"/>
          </p:nvPr>
        </p:nvSpPr>
        <p:spPr/>
        <p:txBody>
          <a:bodyPr anchor="ctr">
            <a:normAutofit lnSpcReduction="10000"/>
          </a:bodyPr>
          <a:lstStyle/>
          <a:p>
            <a:pPr marL="0" indent="0" algn="ctr">
              <a:lnSpc>
                <a:spcPct val="150000"/>
              </a:lnSpc>
              <a:buNone/>
            </a:pPr>
            <a:r>
              <a:rPr lang="es-MX" dirty="0"/>
              <a:t>Una población es el conjunto de todos los casos que concuerdan con una serie de especificaciones. Una deficiencia que se presenta en algunos trabajos de investigación es que no describen lo suficiente las características de la población o consideran que la muestra la representa de manera automática. Por ello, es preferible establecer tales características con claridad, con la finalidad de delimitar cuáles serán los parámetros muestrales.</a:t>
            </a:r>
            <a:endParaRPr lang="es-PE" dirty="0"/>
          </a:p>
        </p:txBody>
      </p:sp>
    </p:spTree>
    <p:extLst>
      <p:ext uri="{BB962C8B-B14F-4D97-AF65-F5344CB8AC3E}">
        <p14:creationId xmlns:p14="http://schemas.microsoft.com/office/powerpoint/2010/main" val="419831195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D7F1839-4D0A-951F-ABD4-F68955200BC4}"/>
              </a:ext>
            </a:extLst>
          </p:cNvPr>
          <p:cNvSpPr>
            <a:spLocks noGrp="1"/>
          </p:cNvSpPr>
          <p:nvPr>
            <p:ph type="title"/>
          </p:nvPr>
        </p:nvSpPr>
        <p:spPr/>
        <p:txBody>
          <a:bodyPr>
            <a:noAutofit/>
          </a:bodyPr>
          <a:lstStyle/>
          <a:p>
            <a:r>
              <a:rPr lang="es-PE" sz="2800" dirty="0"/>
              <a:t>3. Elegir la estrategia adecuada para seleccionar las unidades de muestreo o análisis para mantener su representatividad; probabilística o no probabilística.</a:t>
            </a:r>
          </a:p>
        </p:txBody>
      </p:sp>
      <p:sp>
        <p:nvSpPr>
          <p:cNvPr id="3" name="Marcador de contenido 2">
            <a:extLst>
              <a:ext uri="{FF2B5EF4-FFF2-40B4-BE49-F238E27FC236}">
                <a16:creationId xmlns:a16="http://schemas.microsoft.com/office/drawing/2014/main" id="{7BD5277A-224E-9279-690F-C132FA8E0B8F}"/>
              </a:ext>
            </a:extLst>
          </p:cNvPr>
          <p:cNvSpPr>
            <a:spLocks noGrp="1"/>
          </p:cNvSpPr>
          <p:nvPr>
            <p:ph idx="1"/>
          </p:nvPr>
        </p:nvSpPr>
        <p:spPr/>
        <p:txBody>
          <a:bodyPr anchor="ctr">
            <a:normAutofit fontScale="92500" lnSpcReduction="20000"/>
          </a:bodyPr>
          <a:lstStyle/>
          <a:p>
            <a:pPr marL="0" indent="0" algn="ctr">
              <a:lnSpc>
                <a:spcPct val="150000"/>
              </a:lnSpc>
              <a:buNone/>
            </a:pPr>
            <a:r>
              <a:rPr lang="es-MX" dirty="0"/>
              <a:t>Pocas veces es posible medir a toda la población, por lo que obtenemos o seleccionamos una muestra y, desde luego, se pretende que este subconjunto sea un reflejo fiel del conjunto de la población. Todas las muestras (en la ruta cuantitativa) pretenden ser representativas; por lo tanto, el uso de los términos al azar y aleatorio solo denota un tipo de procedimiento mecánico relacionado con la probabilidad y con la selección de elementos o unidades, pero no aclara el tipo de muestra ni el procedimiento de muestreo.</a:t>
            </a:r>
            <a:endParaRPr lang="es-PE" dirty="0"/>
          </a:p>
        </p:txBody>
      </p:sp>
    </p:spTree>
    <p:extLst>
      <p:ext uri="{BB962C8B-B14F-4D97-AF65-F5344CB8AC3E}">
        <p14:creationId xmlns:p14="http://schemas.microsoft.com/office/powerpoint/2010/main" val="350732533"/>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3C5FA7A-0376-2BDE-6968-F4056A179E58}"/>
              </a:ext>
            </a:extLst>
          </p:cNvPr>
          <p:cNvSpPr>
            <a:spLocks noGrp="1"/>
          </p:cNvSpPr>
          <p:nvPr>
            <p:ph type="title"/>
          </p:nvPr>
        </p:nvSpPr>
        <p:spPr/>
        <p:txBody>
          <a:bodyPr>
            <a:normAutofit/>
          </a:bodyPr>
          <a:lstStyle/>
          <a:p>
            <a:r>
              <a:rPr lang="es-PE" sz="2800" dirty="0"/>
              <a:t>4. Tipo de muestra</a:t>
            </a:r>
          </a:p>
        </p:txBody>
      </p:sp>
      <p:sp>
        <p:nvSpPr>
          <p:cNvPr id="3" name="Marcador de contenido 2">
            <a:extLst>
              <a:ext uri="{FF2B5EF4-FFF2-40B4-BE49-F238E27FC236}">
                <a16:creationId xmlns:a16="http://schemas.microsoft.com/office/drawing/2014/main" id="{CFDDD788-727F-F26E-E6D9-9EC20F51193E}"/>
              </a:ext>
            </a:extLst>
          </p:cNvPr>
          <p:cNvSpPr>
            <a:spLocks noGrp="1"/>
          </p:cNvSpPr>
          <p:nvPr>
            <p:ph idx="1"/>
          </p:nvPr>
        </p:nvSpPr>
        <p:spPr>
          <a:xfrm>
            <a:off x="838200" y="1825624"/>
            <a:ext cx="10515600" cy="4779891"/>
          </a:xfrm>
        </p:spPr>
        <p:txBody>
          <a:bodyPr anchor="ctr">
            <a:normAutofit fontScale="70000" lnSpcReduction="20000"/>
          </a:bodyPr>
          <a:lstStyle/>
          <a:p>
            <a:pPr marL="0" indent="0" algn="ctr">
              <a:lnSpc>
                <a:spcPct val="170000"/>
              </a:lnSpc>
              <a:buNone/>
            </a:pPr>
            <a:r>
              <a:rPr lang="es-MX" dirty="0"/>
              <a:t>En la ruta cuantitativa existen dos tipos generales de estrategias de muestreo: probabilístico y no probabilístico. En las muestras probabilísticas todas las unidades, casos o elementos de la población tienen al inicio la misma posibilidad de ser escogidos para conformar la muestra y se obtienen definiendo las características de la población y el tamaño adecuado de la muestra, y por medio de una selección aleatoria de las unidades de muestreo.</a:t>
            </a:r>
          </a:p>
          <a:p>
            <a:pPr marL="0" indent="0" algn="ctr">
              <a:lnSpc>
                <a:spcPct val="170000"/>
              </a:lnSpc>
              <a:buNone/>
            </a:pPr>
            <a:r>
              <a:rPr lang="es-MX" dirty="0"/>
              <a:t>En las muestras no probabilísticas, la elección de las unidades no depende de la probabilidad, sino de razones relacionadas con las características y contexto de la investigación. Aquí el procedimiento no es mecánico o electrónico, ni con base en fórmulas de probabilidad, sino que depende del proceso de toma de decisiones de un investigador o de un grupo de investigadores y, desde luego, las muestras seleccionadas obedecen a otros criterios. </a:t>
            </a:r>
            <a:endParaRPr lang="es-PE" dirty="0"/>
          </a:p>
        </p:txBody>
      </p:sp>
    </p:spTree>
    <p:extLst>
      <p:ext uri="{BB962C8B-B14F-4D97-AF65-F5344CB8AC3E}">
        <p14:creationId xmlns:p14="http://schemas.microsoft.com/office/powerpoint/2010/main" val="2201621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92B7DD1-CC33-170E-20A5-76027014531E}"/>
              </a:ext>
            </a:extLst>
          </p:cNvPr>
          <p:cNvSpPr>
            <a:spLocks noGrp="1"/>
          </p:cNvSpPr>
          <p:nvPr>
            <p:ph type="title"/>
          </p:nvPr>
        </p:nvSpPr>
        <p:spPr/>
        <p:txBody>
          <a:bodyPr>
            <a:normAutofit/>
          </a:bodyPr>
          <a:lstStyle/>
          <a:p>
            <a:r>
              <a:rPr lang="es-PE" sz="2800" dirty="0"/>
              <a:t>5. Seleccionar una muestra probabilística</a:t>
            </a:r>
          </a:p>
        </p:txBody>
      </p:sp>
      <p:sp>
        <p:nvSpPr>
          <p:cNvPr id="3" name="Marcador de contenido 2">
            <a:extLst>
              <a:ext uri="{FF2B5EF4-FFF2-40B4-BE49-F238E27FC236}">
                <a16:creationId xmlns:a16="http://schemas.microsoft.com/office/drawing/2014/main" id="{5B59BEC0-BD33-6CE2-1606-2831017AD15A}"/>
              </a:ext>
            </a:extLst>
          </p:cNvPr>
          <p:cNvSpPr>
            <a:spLocks noGrp="1"/>
          </p:cNvSpPr>
          <p:nvPr>
            <p:ph idx="1"/>
          </p:nvPr>
        </p:nvSpPr>
        <p:spPr>
          <a:xfrm>
            <a:off x="838200" y="1825624"/>
            <a:ext cx="10515600" cy="4779891"/>
          </a:xfrm>
        </p:spPr>
        <p:txBody>
          <a:bodyPr anchor="ctr">
            <a:normAutofit fontScale="70000" lnSpcReduction="20000"/>
          </a:bodyPr>
          <a:lstStyle/>
          <a:p>
            <a:pPr marL="0" indent="0" algn="ctr">
              <a:lnSpc>
                <a:spcPct val="160000"/>
              </a:lnSpc>
              <a:buNone/>
            </a:pPr>
            <a:r>
              <a:rPr lang="es-MX" dirty="0"/>
              <a:t>Las muestras probabilísticas tienen muchas ventajas. Quizá la principal sea que puede medirse la magnitud del error en nuestras predicciones. Se ha dicho incluso que el principal objetivo del diseño de una muestra probabilística es reducir al mínimo este error, al que se le llama error estándar.</a:t>
            </a:r>
          </a:p>
          <a:p>
            <a:pPr marL="0" indent="0" algn="ctr">
              <a:lnSpc>
                <a:spcPct val="160000"/>
              </a:lnSpc>
              <a:buNone/>
            </a:pPr>
            <a:r>
              <a:rPr lang="es-MX" dirty="0"/>
              <a:t>Las muestras probabilísticas son esenciales en los diseños de investigación transeccionales, tanto descriptivos como correlacionales-causales (las encuestas de opinión, por ejemplo), donde se pretende hacer estimaciones de variables en la población. Estas variables se miden y se analizan con pruebas estadísticas en una muestra, la cual, se presupone, es probabilística, y todos los elementos de la población tienen una misma probabilidad de ser elegidos.</a:t>
            </a:r>
            <a:endParaRPr lang="es-PE" dirty="0"/>
          </a:p>
        </p:txBody>
      </p:sp>
    </p:spTree>
    <p:extLst>
      <p:ext uri="{BB962C8B-B14F-4D97-AF65-F5344CB8AC3E}">
        <p14:creationId xmlns:p14="http://schemas.microsoft.com/office/powerpoint/2010/main" val="24910360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554CA2A-802A-D0F4-0098-8BBF1AF9762C}"/>
              </a:ext>
            </a:extLst>
          </p:cNvPr>
          <p:cNvSpPr>
            <a:spLocks noGrp="1"/>
          </p:cNvSpPr>
          <p:nvPr>
            <p:ph type="title"/>
          </p:nvPr>
        </p:nvSpPr>
        <p:spPr/>
        <p:txBody>
          <a:bodyPr>
            <a:normAutofit/>
          </a:bodyPr>
          <a:lstStyle/>
          <a:p>
            <a:pPr algn="r"/>
            <a:r>
              <a:rPr lang="es-PE" sz="2800" dirty="0"/>
              <a:t>RUTA DE LA INVESTIGACION CUANTITATIVA</a:t>
            </a:r>
          </a:p>
        </p:txBody>
      </p:sp>
      <p:pic>
        <p:nvPicPr>
          <p:cNvPr id="4" name="Imagen 3">
            <a:extLst>
              <a:ext uri="{FF2B5EF4-FFF2-40B4-BE49-F238E27FC236}">
                <a16:creationId xmlns:a16="http://schemas.microsoft.com/office/drawing/2014/main" id="{A037CB12-1BCF-2672-3CB6-1D1E77EE3856}"/>
              </a:ext>
            </a:extLst>
          </p:cNvPr>
          <p:cNvPicPr>
            <a:picLocks noChangeAspect="1"/>
          </p:cNvPicPr>
          <p:nvPr/>
        </p:nvPicPr>
        <p:blipFill>
          <a:blip r:embed="rId2"/>
          <a:stretch>
            <a:fillRect/>
          </a:stretch>
        </p:blipFill>
        <p:spPr>
          <a:xfrm>
            <a:off x="0" y="102001"/>
            <a:ext cx="4192438" cy="4053309"/>
          </a:xfrm>
          <a:prstGeom prst="rect">
            <a:avLst/>
          </a:prstGeom>
        </p:spPr>
      </p:pic>
      <p:sp>
        <p:nvSpPr>
          <p:cNvPr id="3" name="Marcador de contenido 2">
            <a:extLst>
              <a:ext uri="{FF2B5EF4-FFF2-40B4-BE49-F238E27FC236}">
                <a16:creationId xmlns:a16="http://schemas.microsoft.com/office/drawing/2014/main" id="{0FF79762-B483-0B51-8403-8C72A37FECA1}"/>
              </a:ext>
            </a:extLst>
          </p:cNvPr>
          <p:cNvSpPr>
            <a:spLocks noGrp="1"/>
          </p:cNvSpPr>
          <p:nvPr>
            <p:ph idx="1"/>
          </p:nvPr>
        </p:nvSpPr>
        <p:spPr>
          <a:xfrm>
            <a:off x="3136739" y="1825625"/>
            <a:ext cx="8421788" cy="4667250"/>
          </a:xfrm>
        </p:spPr>
        <p:txBody>
          <a:bodyPr anchor="ctr">
            <a:normAutofit/>
          </a:bodyPr>
          <a:lstStyle/>
          <a:p>
            <a:pPr marL="514350" indent="-514350">
              <a:buFont typeface="+mj-lt"/>
              <a:buAutoNum type="arabicPeriod" startAt="5"/>
            </a:pPr>
            <a:r>
              <a:rPr lang="es-MX" sz="2000" dirty="0"/>
              <a:t>Ya que los datos son numéricos se deben analizar con métodos estadísticos. </a:t>
            </a:r>
          </a:p>
          <a:p>
            <a:pPr marL="514350" indent="-514350">
              <a:buFont typeface="+mj-lt"/>
              <a:buAutoNum type="arabicPeriod" startAt="5"/>
            </a:pPr>
            <a:r>
              <a:rPr lang="es-MX" sz="2000" dirty="0"/>
              <a:t>En el proceso se trata de alcanzar el mayor control para lograr que otras posibles explicaciones, distintas o “rivales” a la propuesta del estudio (hipótesis), se desechen y se excluya la incertidumbre y minimice el error. Es por ello que se confía en la experimentación o en los análisis de causalidad. </a:t>
            </a:r>
          </a:p>
          <a:p>
            <a:pPr marL="514350" indent="-514350">
              <a:buFont typeface="+mj-lt"/>
              <a:buAutoNum type="arabicPeriod" startAt="5"/>
            </a:pPr>
            <a:r>
              <a:rPr lang="es-MX" sz="2000" dirty="0"/>
              <a:t>Los resultados se interpretan en relación con las suposiciones o predicciones iniciales (hipótesis) y de estudios previos (teoría). Al final de la ruta, se establece una discusión (interpretación final), la cual constituye una explicación de cómo los resultados encajan en el conocimiento existente. </a:t>
            </a:r>
            <a:endParaRPr lang="es-PE" sz="2000" dirty="0"/>
          </a:p>
        </p:txBody>
      </p:sp>
    </p:spTree>
    <p:extLst>
      <p:ext uri="{BB962C8B-B14F-4D97-AF65-F5344CB8AC3E}">
        <p14:creationId xmlns:p14="http://schemas.microsoft.com/office/powerpoint/2010/main" val="4225779227"/>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2D66364-40B5-5C65-6899-6291D45F8A0C}"/>
              </a:ext>
            </a:extLst>
          </p:cNvPr>
          <p:cNvSpPr>
            <a:spLocks noGrp="1"/>
          </p:cNvSpPr>
          <p:nvPr>
            <p:ph type="title"/>
          </p:nvPr>
        </p:nvSpPr>
        <p:spPr/>
        <p:txBody>
          <a:bodyPr>
            <a:normAutofit/>
          </a:bodyPr>
          <a:lstStyle/>
          <a:p>
            <a:r>
              <a:rPr lang="es-PE" sz="2800" dirty="0"/>
              <a:t>Calculo del tamaño de muestra elegido</a:t>
            </a:r>
          </a:p>
        </p:txBody>
      </p:sp>
      <p:sp>
        <p:nvSpPr>
          <p:cNvPr id="3" name="Marcador de contenido 2">
            <a:extLst>
              <a:ext uri="{FF2B5EF4-FFF2-40B4-BE49-F238E27FC236}">
                <a16:creationId xmlns:a16="http://schemas.microsoft.com/office/drawing/2014/main" id="{25321DE5-1961-99EF-E892-CFD63CC9181B}"/>
              </a:ext>
            </a:extLst>
          </p:cNvPr>
          <p:cNvSpPr>
            <a:spLocks noGrp="1"/>
          </p:cNvSpPr>
          <p:nvPr>
            <p:ph idx="1"/>
          </p:nvPr>
        </p:nvSpPr>
        <p:spPr/>
        <p:txBody>
          <a:bodyPr anchor="ctr">
            <a:normAutofit lnSpcReduction="10000"/>
          </a:bodyPr>
          <a:lstStyle/>
          <a:p>
            <a:pPr marL="0" indent="0" algn="ctr">
              <a:lnSpc>
                <a:spcPct val="150000"/>
              </a:lnSpc>
              <a:buNone/>
            </a:pPr>
            <a:r>
              <a:rPr lang="es-MX" dirty="0"/>
              <a:t>Existen diversos métodos, algunos de ellos requieren el uso de fórmulas. Cuando se determina una muestra probabilística, tienes que preguntarte: dado que una población es de N tamaño, ¿cuál es el número de unidades o casos (personas, organizaciones, objetos, capítulos de una telenovela, etc.) que necesito para conformar una muestra (n) que me asegure un determinado error máximo aceptable y un nivel de confianza?</a:t>
            </a:r>
            <a:endParaRPr lang="es-PE" dirty="0"/>
          </a:p>
        </p:txBody>
      </p:sp>
    </p:spTree>
    <p:extLst>
      <p:ext uri="{BB962C8B-B14F-4D97-AF65-F5344CB8AC3E}">
        <p14:creationId xmlns:p14="http://schemas.microsoft.com/office/powerpoint/2010/main" val="88322779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4F573CF-F1FB-5A43-27B7-61B0AA4545AD}"/>
              </a:ext>
            </a:extLst>
          </p:cNvPr>
          <p:cNvSpPr>
            <a:spLocks noGrp="1"/>
          </p:cNvSpPr>
          <p:nvPr>
            <p:ph type="title"/>
          </p:nvPr>
        </p:nvSpPr>
        <p:spPr/>
        <p:txBody>
          <a:bodyPr>
            <a:normAutofit/>
          </a:bodyPr>
          <a:lstStyle/>
          <a:p>
            <a:r>
              <a:rPr lang="es-PE" sz="2800" dirty="0"/>
              <a:t>Cálculo</a:t>
            </a:r>
          </a:p>
        </p:txBody>
      </p:sp>
      <p:sp>
        <p:nvSpPr>
          <p:cNvPr id="3" name="Marcador de contenido 2">
            <a:extLst>
              <a:ext uri="{FF2B5EF4-FFF2-40B4-BE49-F238E27FC236}">
                <a16:creationId xmlns:a16="http://schemas.microsoft.com/office/drawing/2014/main" id="{3F187873-E432-7F34-4124-FF508EA1571C}"/>
              </a:ext>
            </a:extLst>
          </p:cNvPr>
          <p:cNvSpPr>
            <a:spLocks noGrp="1"/>
          </p:cNvSpPr>
          <p:nvPr>
            <p:ph idx="1"/>
          </p:nvPr>
        </p:nvSpPr>
        <p:spPr>
          <a:xfrm>
            <a:off x="3985146" y="1825625"/>
            <a:ext cx="7368654" cy="4351338"/>
          </a:xfrm>
        </p:spPr>
        <p:txBody>
          <a:bodyPr anchor="ctr"/>
          <a:lstStyle/>
          <a:p>
            <a:pPr marL="0" indent="0" algn="r">
              <a:lnSpc>
                <a:spcPct val="150000"/>
              </a:lnSpc>
              <a:buNone/>
            </a:pPr>
            <a:r>
              <a:rPr lang="es-MX" dirty="0"/>
              <a:t>Ya se ha determinado el tamaño de muestra requerido con cierto nivel de error y confianza, pero ¿cómo elegir los casos necesarios? </a:t>
            </a:r>
            <a:endParaRPr lang="es-PE" dirty="0"/>
          </a:p>
        </p:txBody>
      </p:sp>
      <p:pic>
        <p:nvPicPr>
          <p:cNvPr id="4" name="Imagen 3">
            <a:extLst>
              <a:ext uri="{FF2B5EF4-FFF2-40B4-BE49-F238E27FC236}">
                <a16:creationId xmlns:a16="http://schemas.microsoft.com/office/drawing/2014/main" id="{A7A7D115-B08C-1A0A-8B14-9954ED75D0A9}"/>
              </a:ext>
            </a:extLst>
          </p:cNvPr>
          <p:cNvPicPr>
            <a:picLocks noChangeAspect="1"/>
          </p:cNvPicPr>
          <p:nvPr/>
        </p:nvPicPr>
        <p:blipFill>
          <a:blip r:embed="rId2"/>
          <a:stretch>
            <a:fillRect/>
          </a:stretch>
        </p:blipFill>
        <p:spPr>
          <a:xfrm>
            <a:off x="0" y="4314825"/>
            <a:ext cx="4762500" cy="2543175"/>
          </a:xfrm>
          <a:prstGeom prst="rect">
            <a:avLst/>
          </a:prstGeom>
        </p:spPr>
      </p:pic>
    </p:spTree>
    <p:extLst>
      <p:ext uri="{BB962C8B-B14F-4D97-AF65-F5344CB8AC3E}">
        <p14:creationId xmlns:p14="http://schemas.microsoft.com/office/powerpoint/2010/main" val="718082558"/>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2C2F6C8-14FC-3A56-49EC-4DB9E687E694}"/>
              </a:ext>
            </a:extLst>
          </p:cNvPr>
          <p:cNvSpPr>
            <a:spLocks noGrp="1"/>
          </p:cNvSpPr>
          <p:nvPr>
            <p:ph type="title"/>
          </p:nvPr>
        </p:nvSpPr>
        <p:spPr/>
        <p:txBody>
          <a:bodyPr>
            <a:normAutofit/>
          </a:bodyPr>
          <a:lstStyle/>
          <a:p>
            <a:r>
              <a:rPr lang="es-PE" sz="2800" dirty="0"/>
              <a:t>Selección sistemática de elementos muestrales</a:t>
            </a:r>
          </a:p>
        </p:txBody>
      </p:sp>
      <p:sp>
        <p:nvSpPr>
          <p:cNvPr id="3" name="Marcador de contenido 2">
            <a:extLst>
              <a:ext uri="{FF2B5EF4-FFF2-40B4-BE49-F238E27FC236}">
                <a16:creationId xmlns:a16="http://schemas.microsoft.com/office/drawing/2014/main" id="{C0B9F5A9-5967-3560-D165-231EADA6FBBA}"/>
              </a:ext>
            </a:extLst>
          </p:cNvPr>
          <p:cNvSpPr>
            <a:spLocks noGrp="1"/>
          </p:cNvSpPr>
          <p:nvPr>
            <p:ph idx="1"/>
          </p:nvPr>
        </p:nvSpPr>
        <p:spPr>
          <a:xfrm>
            <a:off x="4299044" y="1433015"/>
            <a:ext cx="7054755" cy="4743948"/>
          </a:xfrm>
        </p:spPr>
        <p:txBody>
          <a:bodyPr anchor="ctr">
            <a:normAutofit/>
          </a:bodyPr>
          <a:lstStyle/>
          <a:p>
            <a:pPr marL="0" indent="0" algn="r">
              <a:lnSpc>
                <a:spcPct val="150000"/>
              </a:lnSpc>
              <a:buNone/>
            </a:pPr>
            <a:r>
              <a:rPr lang="es-MX" sz="2000" dirty="0"/>
              <a:t>Este procedimiento resulta útil e implica elegir dentro de una población N un número n de elementos a partir de un intervalo K, el cual se va a determinar por el tamaño de la población y el tamaño de la muestra. De manera que tenemos que K = N/n, en donde K = un intervalo de selección sistemática, N = tamaño de la población y n = tamaño de la muestra.</a:t>
            </a:r>
            <a:endParaRPr lang="es-PE" sz="2000" dirty="0"/>
          </a:p>
        </p:txBody>
      </p:sp>
    </p:spTree>
    <p:extLst>
      <p:ext uri="{BB962C8B-B14F-4D97-AF65-F5344CB8AC3E}">
        <p14:creationId xmlns:p14="http://schemas.microsoft.com/office/powerpoint/2010/main" val="2758307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3012B22-6045-2706-DD63-2A43D15D1FCC}"/>
              </a:ext>
            </a:extLst>
          </p:cNvPr>
          <p:cNvSpPr>
            <a:spLocks noGrp="1"/>
          </p:cNvSpPr>
          <p:nvPr>
            <p:ph type="title"/>
          </p:nvPr>
        </p:nvSpPr>
        <p:spPr/>
        <p:txBody>
          <a:bodyPr>
            <a:normAutofit/>
          </a:bodyPr>
          <a:lstStyle/>
          <a:p>
            <a:r>
              <a:rPr lang="es-PE" sz="2800" dirty="0"/>
              <a:t>Muestra probabilística estratificada</a:t>
            </a:r>
          </a:p>
        </p:txBody>
      </p:sp>
      <p:sp>
        <p:nvSpPr>
          <p:cNvPr id="3" name="Marcador de contenido 2">
            <a:extLst>
              <a:ext uri="{FF2B5EF4-FFF2-40B4-BE49-F238E27FC236}">
                <a16:creationId xmlns:a16="http://schemas.microsoft.com/office/drawing/2014/main" id="{2A5F1BBC-C3E7-FF7A-8A8A-2F4C3B00E541}"/>
              </a:ext>
            </a:extLst>
          </p:cNvPr>
          <p:cNvSpPr>
            <a:spLocks noGrp="1"/>
          </p:cNvSpPr>
          <p:nvPr>
            <p:ph idx="1"/>
          </p:nvPr>
        </p:nvSpPr>
        <p:spPr>
          <a:xfrm>
            <a:off x="5551713" y="1789611"/>
            <a:ext cx="5917475" cy="3928801"/>
          </a:xfrm>
        </p:spPr>
        <p:txBody>
          <a:bodyPr anchor="ctr">
            <a:normAutofit fontScale="70000" lnSpcReduction="20000"/>
          </a:bodyPr>
          <a:lstStyle/>
          <a:p>
            <a:pPr marL="0" indent="0" algn="ctr">
              <a:lnSpc>
                <a:spcPct val="150000"/>
              </a:lnSpc>
              <a:buNone/>
            </a:pPr>
            <a:r>
              <a:rPr lang="es-MX" dirty="0"/>
              <a:t>En ocasiones tu interés como investigador es comparar tus resultados entre segmentos, grupos o nichos de la población, porque así lo señala el planteamiento del problema. </a:t>
            </a:r>
          </a:p>
          <a:p>
            <a:pPr marL="0" indent="0" algn="ctr">
              <a:lnSpc>
                <a:spcPct val="150000"/>
              </a:lnSpc>
              <a:buNone/>
            </a:pPr>
            <a:r>
              <a:rPr lang="es-MX" dirty="0"/>
              <a:t>Entonces es cuando se prefiere obtener una muestra probabilística estratificada (el nombre nos dice que será probabilística y que se considerarán segmentos de la población o, lo que es igual, estratos).</a:t>
            </a:r>
            <a:endParaRPr lang="es-PE" dirty="0"/>
          </a:p>
        </p:txBody>
      </p:sp>
      <p:pic>
        <p:nvPicPr>
          <p:cNvPr id="4" name="Imagen 3">
            <a:extLst>
              <a:ext uri="{FF2B5EF4-FFF2-40B4-BE49-F238E27FC236}">
                <a16:creationId xmlns:a16="http://schemas.microsoft.com/office/drawing/2014/main" id="{EBD51947-9912-445C-664D-874A3DE15FC7}"/>
              </a:ext>
            </a:extLst>
          </p:cNvPr>
          <p:cNvPicPr>
            <a:picLocks noChangeAspect="1"/>
          </p:cNvPicPr>
          <p:nvPr/>
        </p:nvPicPr>
        <p:blipFill>
          <a:blip r:embed="rId2"/>
          <a:stretch>
            <a:fillRect/>
          </a:stretch>
        </p:blipFill>
        <p:spPr>
          <a:xfrm>
            <a:off x="1" y="4264478"/>
            <a:ext cx="6096000" cy="2721429"/>
          </a:xfrm>
          <a:prstGeom prst="rect">
            <a:avLst/>
          </a:prstGeom>
        </p:spPr>
      </p:pic>
    </p:spTree>
    <p:extLst>
      <p:ext uri="{BB962C8B-B14F-4D97-AF65-F5344CB8AC3E}">
        <p14:creationId xmlns:p14="http://schemas.microsoft.com/office/powerpoint/2010/main" val="359839770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D72DC90-C831-689A-0736-0BCE61A627E0}"/>
              </a:ext>
            </a:extLst>
          </p:cNvPr>
          <p:cNvSpPr>
            <a:spLocks noGrp="1"/>
          </p:cNvSpPr>
          <p:nvPr>
            <p:ph type="title"/>
          </p:nvPr>
        </p:nvSpPr>
        <p:spPr/>
        <p:txBody>
          <a:bodyPr>
            <a:normAutofit/>
          </a:bodyPr>
          <a:lstStyle/>
          <a:p>
            <a:r>
              <a:rPr lang="es-PE" sz="2800" dirty="0"/>
              <a:t>Muestra probabilística por racimos o conglomerados</a:t>
            </a:r>
          </a:p>
        </p:txBody>
      </p:sp>
      <p:sp>
        <p:nvSpPr>
          <p:cNvPr id="3" name="Marcador de contenido 2">
            <a:extLst>
              <a:ext uri="{FF2B5EF4-FFF2-40B4-BE49-F238E27FC236}">
                <a16:creationId xmlns:a16="http://schemas.microsoft.com/office/drawing/2014/main" id="{D2F9F7CC-9833-17C9-61F2-24D5C4DEB159}"/>
              </a:ext>
            </a:extLst>
          </p:cNvPr>
          <p:cNvSpPr>
            <a:spLocks noGrp="1"/>
          </p:cNvSpPr>
          <p:nvPr>
            <p:ph idx="1"/>
          </p:nvPr>
        </p:nvSpPr>
        <p:spPr>
          <a:xfrm>
            <a:off x="2538484" y="1825625"/>
            <a:ext cx="7115032" cy="4351338"/>
          </a:xfrm>
        </p:spPr>
        <p:txBody>
          <a:bodyPr anchor="ctr">
            <a:normAutofit fontScale="85000" lnSpcReduction="20000"/>
          </a:bodyPr>
          <a:lstStyle/>
          <a:p>
            <a:pPr marL="0" indent="0" algn="ctr">
              <a:lnSpc>
                <a:spcPct val="150000"/>
              </a:lnSpc>
              <a:buNone/>
            </a:pPr>
            <a:r>
              <a:rPr lang="es-MX" dirty="0"/>
              <a:t>Cuando el investigador se ve limitado por recursos financieros, tiempo, distancias geográficas o una combinación de los anteriores y otros obstáculos, se recurre al muestreo por racimos o </a:t>
            </a:r>
            <a:r>
              <a:rPr lang="es-MX" dirty="0" err="1"/>
              <a:t>clusters</a:t>
            </a:r>
            <a:r>
              <a:rPr lang="es-MX" dirty="0"/>
              <a:t>. En este tipo de muestreo se reducen costos, tiempo y energía, ya que muchas veces las unidades se encuentran encapsuladas o encerradas en determinados lugares físicos o geográficos, a las que se denomina también racimos o conglomerados.</a:t>
            </a:r>
            <a:endParaRPr lang="es-PE" dirty="0"/>
          </a:p>
        </p:txBody>
      </p:sp>
    </p:spTree>
    <p:extLst>
      <p:ext uri="{BB962C8B-B14F-4D97-AF65-F5344CB8AC3E}">
        <p14:creationId xmlns:p14="http://schemas.microsoft.com/office/powerpoint/2010/main" val="385615018"/>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FDCD8C18-05F8-F36C-3406-5793BD2E0A6A}"/>
              </a:ext>
            </a:extLst>
          </p:cNvPr>
          <p:cNvSpPr>
            <a:spLocks noGrp="1"/>
          </p:cNvSpPr>
          <p:nvPr>
            <p:ph type="ctrTitle"/>
          </p:nvPr>
        </p:nvSpPr>
        <p:spPr/>
        <p:txBody>
          <a:bodyPr>
            <a:normAutofit/>
          </a:bodyPr>
          <a:lstStyle/>
          <a:p>
            <a:r>
              <a:rPr lang="es-PE" sz="3200" dirty="0"/>
              <a:t>SELECCIÓN DE LA MUESTRA EN LA RUTA CUALITATIVA</a:t>
            </a:r>
            <a:br>
              <a:rPr lang="es-PE" sz="3200" dirty="0"/>
            </a:br>
            <a:r>
              <a:rPr lang="es-PE" sz="3200" dirty="0"/>
              <a:t>no probabilístico</a:t>
            </a:r>
          </a:p>
        </p:txBody>
      </p:sp>
      <p:sp>
        <p:nvSpPr>
          <p:cNvPr id="5" name="Subtítulo 4">
            <a:extLst>
              <a:ext uri="{FF2B5EF4-FFF2-40B4-BE49-F238E27FC236}">
                <a16:creationId xmlns:a16="http://schemas.microsoft.com/office/drawing/2014/main" id="{796F7B50-9017-8FA3-FFEA-B4F063A46B46}"/>
              </a:ext>
            </a:extLst>
          </p:cNvPr>
          <p:cNvSpPr>
            <a:spLocks noGrp="1"/>
          </p:cNvSpPr>
          <p:nvPr>
            <p:ph type="subTitle" idx="1"/>
          </p:nvPr>
        </p:nvSpPr>
        <p:spPr/>
        <p:txBody>
          <a:bodyPr/>
          <a:lstStyle/>
          <a:p>
            <a:endParaRPr lang="es-PE"/>
          </a:p>
        </p:txBody>
      </p:sp>
    </p:spTree>
    <p:extLst>
      <p:ext uri="{BB962C8B-B14F-4D97-AF65-F5344CB8AC3E}">
        <p14:creationId xmlns:p14="http://schemas.microsoft.com/office/powerpoint/2010/main" val="975875037"/>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57B428A-C8B3-7508-0E57-9B775F4761F7}"/>
              </a:ext>
            </a:extLst>
          </p:cNvPr>
          <p:cNvSpPr>
            <a:spLocks noGrp="1"/>
          </p:cNvSpPr>
          <p:nvPr>
            <p:ph type="title"/>
          </p:nvPr>
        </p:nvSpPr>
        <p:spPr/>
        <p:txBody>
          <a:bodyPr>
            <a:normAutofit/>
          </a:bodyPr>
          <a:lstStyle/>
          <a:p>
            <a:r>
              <a:rPr lang="es-PE" sz="2800" dirty="0"/>
              <a:t>Muestreo cualitativo</a:t>
            </a:r>
          </a:p>
        </p:txBody>
      </p:sp>
      <p:sp>
        <p:nvSpPr>
          <p:cNvPr id="3" name="Marcador de contenido 2">
            <a:extLst>
              <a:ext uri="{FF2B5EF4-FFF2-40B4-BE49-F238E27FC236}">
                <a16:creationId xmlns:a16="http://schemas.microsoft.com/office/drawing/2014/main" id="{73376946-7D18-715D-F558-72C021D97E9E}"/>
              </a:ext>
            </a:extLst>
          </p:cNvPr>
          <p:cNvSpPr>
            <a:spLocks noGrp="1"/>
          </p:cNvSpPr>
          <p:nvPr>
            <p:ph idx="1"/>
          </p:nvPr>
        </p:nvSpPr>
        <p:spPr/>
        <p:txBody>
          <a:bodyPr anchor="ctr">
            <a:normAutofit fontScale="92500"/>
          </a:bodyPr>
          <a:lstStyle/>
          <a:p>
            <a:pPr marL="0" indent="0" algn="ctr">
              <a:lnSpc>
                <a:spcPct val="150000"/>
              </a:lnSpc>
              <a:buNone/>
            </a:pPr>
            <a:r>
              <a:rPr lang="es-MX" dirty="0"/>
              <a:t>El muestreo cualitativo está normalmente orientado por uno o varios propósitos. Las primeras acciones para elegir la muestra ocurren desde el planteamiento mismo y cuando selecciona el contexto, en el cual se espera encontrar los casos o unidades de muestreo que te interesan. En las investigaciones cualitativas te cuestionas qué casos requieres inicialmente y dónde puedes encontrarlos. Las unidades de muestreo pueden ser obviamente personas, pero también animales u otros seres vivos.</a:t>
            </a:r>
            <a:endParaRPr lang="es-PE" dirty="0"/>
          </a:p>
        </p:txBody>
      </p:sp>
    </p:spTree>
    <p:extLst>
      <p:ext uri="{BB962C8B-B14F-4D97-AF65-F5344CB8AC3E}">
        <p14:creationId xmlns:p14="http://schemas.microsoft.com/office/powerpoint/2010/main" val="1685043778"/>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87BC6C3-5663-B36F-C2FF-0F58776ADBDA}"/>
              </a:ext>
            </a:extLst>
          </p:cNvPr>
          <p:cNvSpPr>
            <a:spLocks noGrp="1"/>
          </p:cNvSpPr>
          <p:nvPr>
            <p:ph type="title"/>
          </p:nvPr>
        </p:nvSpPr>
        <p:spPr/>
        <p:txBody>
          <a:bodyPr>
            <a:normAutofit/>
          </a:bodyPr>
          <a:lstStyle/>
          <a:p>
            <a:r>
              <a:rPr lang="es-PE" sz="2800" dirty="0"/>
              <a:t>Factores que intervienen para determinar o sugerir el número de casos:</a:t>
            </a:r>
          </a:p>
        </p:txBody>
      </p:sp>
      <p:sp>
        <p:nvSpPr>
          <p:cNvPr id="3" name="Marcador de contenido 2">
            <a:extLst>
              <a:ext uri="{FF2B5EF4-FFF2-40B4-BE49-F238E27FC236}">
                <a16:creationId xmlns:a16="http://schemas.microsoft.com/office/drawing/2014/main" id="{9D1D29B7-8373-7DFB-D4D8-B3D503031002}"/>
              </a:ext>
            </a:extLst>
          </p:cNvPr>
          <p:cNvSpPr>
            <a:spLocks noGrp="1"/>
          </p:cNvSpPr>
          <p:nvPr>
            <p:ph idx="1"/>
          </p:nvPr>
        </p:nvSpPr>
        <p:spPr/>
        <p:txBody>
          <a:bodyPr>
            <a:normAutofit fontScale="70000" lnSpcReduction="20000"/>
          </a:bodyPr>
          <a:lstStyle/>
          <a:p>
            <a:pPr marL="514350" indent="-514350">
              <a:lnSpc>
                <a:spcPct val="160000"/>
              </a:lnSpc>
              <a:buFont typeface="+mj-lt"/>
              <a:buAutoNum type="arabicPeriod"/>
            </a:pPr>
            <a:r>
              <a:rPr lang="es-MX" dirty="0"/>
              <a:t>Capacidad operativa de recolección y análisis (el número de casos que puedan manejarse de manera realista y de acuerdo con los recursos disponibles).</a:t>
            </a:r>
          </a:p>
          <a:p>
            <a:pPr marL="514350" indent="-514350">
              <a:lnSpc>
                <a:spcPct val="160000"/>
              </a:lnSpc>
              <a:buFont typeface="+mj-lt"/>
              <a:buAutoNum type="arabicPeriod"/>
            </a:pPr>
            <a:r>
              <a:rPr lang="es-MX" dirty="0"/>
              <a:t>El entendimiento del fenómeno (el número de casos que permitan responder a las preguntas de investigación). </a:t>
            </a:r>
          </a:p>
          <a:p>
            <a:pPr marL="514350" indent="-514350">
              <a:lnSpc>
                <a:spcPct val="160000"/>
              </a:lnSpc>
              <a:buFont typeface="+mj-lt"/>
              <a:buAutoNum type="arabicPeriod"/>
            </a:pPr>
            <a:r>
              <a:rPr lang="es-MX" dirty="0"/>
              <a:t>El hecho de que la nueva información o datos que se agreguen ya no produzcan o aporten conocimientos novedosos o adicionales, lo que más adelante se denominará saturación de categorías.</a:t>
            </a:r>
          </a:p>
          <a:p>
            <a:pPr marL="514350" indent="-514350">
              <a:lnSpc>
                <a:spcPct val="160000"/>
              </a:lnSpc>
              <a:buFont typeface="+mj-lt"/>
              <a:buAutoNum type="arabicPeriod"/>
            </a:pPr>
            <a:r>
              <a:rPr lang="es-MX" dirty="0"/>
              <a:t>La naturaleza del fenómeno bajo análisis (si los casos o unidades son frecuentes y accesibles o no, si recolectar la información correspondiente lleva poco o mucho tiempo).</a:t>
            </a:r>
            <a:endParaRPr lang="es-PE" dirty="0"/>
          </a:p>
        </p:txBody>
      </p:sp>
    </p:spTree>
    <p:extLst>
      <p:ext uri="{BB962C8B-B14F-4D97-AF65-F5344CB8AC3E}">
        <p14:creationId xmlns:p14="http://schemas.microsoft.com/office/powerpoint/2010/main" val="79340870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143D6D7-4379-F653-8C18-32B5366FDEC0}"/>
              </a:ext>
            </a:extLst>
          </p:cNvPr>
          <p:cNvSpPr>
            <a:spLocks noGrp="1"/>
          </p:cNvSpPr>
          <p:nvPr>
            <p:ph type="title"/>
          </p:nvPr>
        </p:nvSpPr>
        <p:spPr/>
        <p:txBody>
          <a:bodyPr>
            <a:normAutofit/>
          </a:bodyPr>
          <a:lstStyle/>
          <a:p>
            <a:r>
              <a:rPr lang="es-PE" sz="2800" dirty="0"/>
              <a:t>Tipos de muestras</a:t>
            </a:r>
          </a:p>
        </p:txBody>
      </p:sp>
      <p:sp>
        <p:nvSpPr>
          <p:cNvPr id="3" name="Marcador de contenido 2">
            <a:extLst>
              <a:ext uri="{FF2B5EF4-FFF2-40B4-BE49-F238E27FC236}">
                <a16:creationId xmlns:a16="http://schemas.microsoft.com/office/drawing/2014/main" id="{8D15C844-211D-73B8-48AC-3C4D73EC1B3A}"/>
              </a:ext>
            </a:extLst>
          </p:cNvPr>
          <p:cNvSpPr>
            <a:spLocks noGrp="1"/>
          </p:cNvSpPr>
          <p:nvPr>
            <p:ph idx="1"/>
          </p:nvPr>
        </p:nvSpPr>
        <p:spPr/>
        <p:txBody>
          <a:bodyPr anchor="ctr"/>
          <a:lstStyle/>
          <a:p>
            <a:pPr marL="0" indent="0" algn="ctr">
              <a:lnSpc>
                <a:spcPct val="150000"/>
              </a:lnSpc>
              <a:buNone/>
            </a:pPr>
            <a:r>
              <a:rPr lang="es-MX" dirty="0"/>
              <a:t>Los tipos de muestras que suelen utilizarse en las investigaciones cualitativas son las no probabilísticas o dirigidas, cuya finalidad no es la generalización en términos de probabilidad. También se les conoce como propositivas (guiadas por uno o varios propósitos), pues la elección de los elementos depende de razones relacionadas con las características de la investigación.</a:t>
            </a:r>
            <a:endParaRPr lang="es-PE" dirty="0"/>
          </a:p>
        </p:txBody>
      </p:sp>
    </p:spTree>
    <p:extLst>
      <p:ext uri="{BB962C8B-B14F-4D97-AF65-F5344CB8AC3E}">
        <p14:creationId xmlns:p14="http://schemas.microsoft.com/office/powerpoint/2010/main" val="213215423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C6A76C3-DE6F-9667-9B12-D121C6824ABA}"/>
              </a:ext>
            </a:extLst>
          </p:cNvPr>
          <p:cNvSpPr>
            <a:spLocks noGrp="1"/>
          </p:cNvSpPr>
          <p:nvPr>
            <p:ph type="title"/>
          </p:nvPr>
        </p:nvSpPr>
        <p:spPr/>
        <p:txBody>
          <a:bodyPr>
            <a:normAutofit/>
          </a:bodyPr>
          <a:lstStyle/>
          <a:p>
            <a:r>
              <a:rPr lang="es-PE" sz="2800" dirty="0"/>
              <a:t>Los 13 tipos/clases de muestras</a:t>
            </a:r>
          </a:p>
        </p:txBody>
      </p:sp>
      <p:sp>
        <p:nvSpPr>
          <p:cNvPr id="3" name="Marcador de contenido 2">
            <a:extLst>
              <a:ext uri="{FF2B5EF4-FFF2-40B4-BE49-F238E27FC236}">
                <a16:creationId xmlns:a16="http://schemas.microsoft.com/office/drawing/2014/main" id="{D3987D49-C38F-870D-5056-B19B59087112}"/>
              </a:ext>
            </a:extLst>
          </p:cNvPr>
          <p:cNvSpPr>
            <a:spLocks noGrp="1"/>
          </p:cNvSpPr>
          <p:nvPr>
            <p:ph idx="1"/>
          </p:nvPr>
        </p:nvSpPr>
        <p:spPr>
          <a:xfrm>
            <a:off x="838200" y="1825625"/>
            <a:ext cx="10515600" cy="4667250"/>
          </a:xfrm>
        </p:spPr>
        <p:txBody>
          <a:bodyPr>
            <a:normAutofit fontScale="85000" lnSpcReduction="20000"/>
          </a:bodyPr>
          <a:lstStyle/>
          <a:p>
            <a:pPr marL="514350" indent="-514350">
              <a:buFont typeface="+mj-lt"/>
              <a:buAutoNum type="arabicPeriod"/>
            </a:pPr>
            <a:r>
              <a:rPr lang="es-MX" b="1" dirty="0"/>
              <a:t>La muestra de participantes voluntarios: </a:t>
            </a:r>
            <a:r>
              <a:rPr lang="es-MX" dirty="0"/>
              <a:t>en ciencias sociales y médicas son frecuentes las muestras de voluntarios. </a:t>
            </a:r>
          </a:p>
          <a:p>
            <a:pPr marL="514350" indent="-514350">
              <a:buFont typeface="+mj-lt"/>
              <a:buAutoNum type="arabicPeriod"/>
            </a:pPr>
            <a:r>
              <a:rPr lang="es-MX" b="1" dirty="0"/>
              <a:t>La muestra de expertos: </a:t>
            </a:r>
            <a:r>
              <a:rPr lang="es-MX" dirty="0"/>
              <a:t>en ciertos estudios es necesaria la opinión de expertos en un tema. Estas muestras son frecuentes en investigaciones cualitativas muy exploratorias para generar hipótesis más precisas o la materia prima del diseño de cuestionario.</a:t>
            </a:r>
          </a:p>
          <a:p>
            <a:pPr marL="514350" indent="-514350">
              <a:buFont typeface="+mj-lt"/>
              <a:buAutoNum type="arabicPeriod"/>
            </a:pPr>
            <a:r>
              <a:rPr lang="es-MX" b="1" dirty="0"/>
              <a:t>La muestra de casos-tipo: </a:t>
            </a:r>
            <a:r>
              <a:rPr lang="es-MX" dirty="0"/>
              <a:t>se utiliza en estudios cuantitativos exploratorios y en investigaciones de naturaleza cualitativa, en el que el objetivo es la riqueza, profundidad y calidad de la información, no la cantidad ni la estandarización.</a:t>
            </a:r>
          </a:p>
          <a:p>
            <a:pPr marL="514350" indent="-514350">
              <a:buFont typeface="+mj-lt"/>
              <a:buAutoNum type="arabicPeriod"/>
            </a:pPr>
            <a:r>
              <a:rPr lang="es-MX" dirty="0"/>
              <a:t>La muestra por cuotas: es usada frecuentemente en estudios de opinión y mercadotecnia.</a:t>
            </a:r>
          </a:p>
          <a:p>
            <a:pPr marL="514350" indent="-514350">
              <a:buFont typeface="+mj-lt"/>
              <a:buAutoNum type="arabicPeriod"/>
            </a:pPr>
            <a:r>
              <a:rPr lang="es-MX" b="1" dirty="0"/>
              <a:t>Muestras diversas o de máxima variación: </a:t>
            </a:r>
            <a:r>
              <a:rPr lang="es-MX" dirty="0"/>
              <a:t>estas muestras son elegidas cuando se busca mostrar distintas perspectivas y representar la complejidad del fenómeno estudiado, o bien documentar la diversidad de casos para localizar diferencias y coincidencias, patrones y particularidades.</a:t>
            </a:r>
            <a:endParaRPr lang="es-PE" dirty="0"/>
          </a:p>
        </p:txBody>
      </p:sp>
    </p:spTree>
    <p:extLst>
      <p:ext uri="{BB962C8B-B14F-4D97-AF65-F5344CB8AC3E}">
        <p14:creationId xmlns:p14="http://schemas.microsoft.com/office/powerpoint/2010/main" val="23668964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C584E90-5D1E-2FCA-F61A-8B4D05AFDE86}"/>
              </a:ext>
            </a:extLst>
          </p:cNvPr>
          <p:cNvSpPr>
            <a:spLocks noGrp="1"/>
          </p:cNvSpPr>
          <p:nvPr>
            <p:ph type="title"/>
          </p:nvPr>
        </p:nvSpPr>
        <p:spPr/>
        <p:txBody>
          <a:bodyPr>
            <a:normAutofit/>
          </a:bodyPr>
          <a:lstStyle/>
          <a:p>
            <a:pPr algn="ctr"/>
            <a:r>
              <a:rPr lang="es-PE" sz="2800"/>
              <a:t>CARACTERISTICAS ESENCIALES DEL ENFOQUE CUANTITATIVO</a:t>
            </a:r>
            <a:endParaRPr lang="es-PE" sz="2800" dirty="0"/>
          </a:p>
        </p:txBody>
      </p:sp>
      <p:sp>
        <p:nvSpPr>
          <p:cNvPr id="3" name="Marcador de contenido 2">
            <a:extLst>
              <a:ext uri="{FF2B5EF4-FFF2-40B4-BE49-F238E27FC236}">
                <a16:creationId xmlns:a16="http://schemas.microsoft.com/office/drawing/2014/main" id="{A28280FA-08EC-3A40-0E5D-9C8D9ED819F9}"/>
              </a:ext>
            </a:extLst>
          </p:cNvPr>
          <p:cNvSpPr>
            <a:spLocks noGrp="1"/>
          </p:cNvSpPr>
          <p:nvPr>
            <p:ph idx="1"/>
          </p:nvPr>
        </p:nvSpPr>
        <p:spPr>
          <a:xfrm>
            <a:off x="838200" y="1825624"/>
            <a:ext cx="10515600" cy="4771945"/>
          </a:xfrm>
        </p:spPr>
        <p:txBody>
          <a:bodyPr>
            <a:normAutofit fontScale="92500"/>
          </a:bodyPr>
          <a:lstStyle/>
          <a:p>
            <a:pPr marL="514350" indent="-514350">
              <a:buFont typeface="+mj-lt"/>
              <a:buAutoNum type="arabicPeriod"/>
            </a:pPr>
            <a:r>
              <a:rPr lang="es-MX" sz="1600" dirty="0"/>
              <a:t>Búsqueda de la mayor objetividad posible en todo el proceso o ruta. Los fenómenos que se observan o miden no deben ser influidos por el investigador, el cual debe evitar en lo posible que sus sentimientos, creencias, deseos y tendencias afecten los resultados del estudio o interfieran en los procesos. </a:t>
            </a:r>
          </a:p>
          <a:p>
            <a:pPr marL="514350" indent="-514350">
              <a:buFont typeface="+mj-lt"/>
              <a:buAutoNum type="arabicPeriod"/>
            </a:pPr>
            <a:r>
              <a:rPr lang="es-MX" sz="1600" dirty="0"/>
              <a:t>En la ruta cuantitativa se sigue un patrón predecible y estructurado y se debe tener presente que las decisiones críticas sobre los métodos se toman antes de recolectar los datos, guiadas por el diseño (mapa). </a:t>
            </a:r>
          </a:p>
          <a:p>
            <a:pPr marL="514350" indent="-514350">
              <a:buFont typeface="+mj-lt"/>
              <a:buAutoNum type="arabicPeriod"/>
            </a:pPr>
            <a:r>
              <a:rPr lang="es-MX" sz="1600" dirty="0"/>
              <a:t> En la mayoría de los estudios cuantitativos se pretende generalizar los resultados y descubrimientos encontrados en los casos (muestra) a un universo mayor (población). Asimismo, en ocasiones es deseable que las investigaciones efectuadas puedan replicarse. </a:t>
            </a:r>
          </a:p>
          <a:p>
            <a:pPr marL="514350" indent="-514350">
              <a:buFont typeface="+mj-lt"/>
              <a:buAutoNum type="arabicPeriod"/>
            </a:pPr>
            <a:r>
              <a:rPr lang="es-MX" sz="1600" dirty="0"/>
              <a:t>Se pretende describir, explicar y predecir los fenómenos investigados, buscando regularidades y relaciones causales entre elementos (variables). Esto significa que la meta principal es la prueba de hipótesis y la formulación y demostración de teorías. </a:t>
            </a:r>
          </a:p>
          <a:p>
            <a:pPr marL="514350" indent="-514350">
              <a:buFont typeface="+mj-lt"/>
              <a:buAutoNum type="arabicPeriod"/>
            </a:pPr>
            <a:r>
              <a:rPr lang="es-MX" sz="1600" dirty="0"/>
              <a:t> si se sigue rigurosamente el proceso y, de acuerdo con ciertas reglas lógicas, los datos generados poseen los estándares de validez y confiabilidad deseados, y las conclusiones derivadas contribuirán a la generación de conocimiento. </a:t>
            </a:r>
          </a:p>
          <a:p>
            <a:pPr marL="514350" indent="-514350">
              <a:buFont typeface="+mj-lt"/>
              <a:buAutoNum type="arabicPeriod"/>
            </a:pPr>
            <a:r>
              <a:rPr lang="es-MX" sz="1600" dirty="0"/>
              <a:t>Esta ruta se vale de la lógica o razonamiento deductivo, que parte de la teoría, de la cual se derivan las hipótesis que el investigador somete a prueba. De lo general a lo particular.</a:t>
            </a:r>
          </a:p>
          <a:p>
            <a:pPr marL="514350" indent="-514350">
              <a:buFont typeface="+mj-lt"/>
              <a:buAutoNum type="arabicPeriod"/>
            </a:pPr>
            <a:r>
              <a:rPr lang="es-MX" sz="1600" dirty="0"/>
              <a:t>Un destino de la ruta cuantitativa es identificar leyes universales y causales. </a:t>
            </a:r>
          </a:p>
          <a:p>
            <a:pPr marL="514350" indent="-514350">
              <a:buFont typeface="+mj-lt"/>
              <a:buAutoNum type="arabicPeriod"/>
            </a:pPr>
            <a:r>
              <a:rPr lang="es-MX" sz="1600" dirty="0"/>
              <a:t>Se busca conocer o capturar la realidad externa o fenómeno estudiado tal y como es, o al menos, aproximarse lo mejor posible a ello. Nuestras suposiciones deben ajustarse a dicha realidad y no al revés, si no coinciden, lo que tenemos que cambiar son las suposiciones o hipótesis.</a:t>
            </a:r>
            <a:endParaRPr lang="es-PE" sz="1600" dirty="0"/>
          </a:p>
        </p:txBody>
      </p:sp>
    </p:spTree>
    <p:extLst>
      <p:ext uri="{BB962C8B-B14F-4D97-AF65-F5344CB8AC3E}">
        <p14:creationId xmlns:p14="http://schemas.microsoft.com/office/powerpoint/2010/main" val="52316997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C6A76C3-DE6F-9667-9B12-D121C6824ABA}"/>
              </a:ext>
            </a:extLst>
          </p:cNvPr>
          <p:cNvSpPr>
            <a:spLocks noGrp="1"/>
          </p:cNvSpPr>
          <p:nvPr>
            <p:ph type="title"/>
          </p:nvPr>
        </p:nvSpPr>
        <p:spPr/>
        <p:txBody>
          <a:bodyPr>
            <a:normAutofit/>
          </a:bodyPr>
          <a:lstStyle/>
          <a:p>
            <a:r>
              <a:rPr lang="es-PE" sz="2800" dirty="0"/>
              <a:t>Los 13 tipos/clases de muestras</a:t>
            </a:r>
          </a:p>
        </p:txBody>
      </p:sp>
      <p:sp>
        <p:nvSpPr>
          <p:cNvPr id="3" name="Marcador de contenido 2">
            <a:extLst>
              <a:ext uri="{FF2B5EF4-FFF2-40B4-BE49-F238E27FC236}">
                <a16:creationId xmlns:a16="http://schemas.microsoft.com/office/drawing/2014/main" id="{D3987D49-C38F-870D-5056-B19B59087112}"/>
              </a:ext>
            </a:extLst>
          </p:cNvPr>
          <p:cNvSpPr>
            <a:spLocks noGrp="1"/>
          </p:cNvSpPr>
          <p:nvPr>
            <p:ph idx="1"/>
          </p:nvPr>
        </p:nvSpPr>
        <p:spPr>
          <a:xfrm>
            <a:off x="838200" y="1825625"/>
            <a:ext cx="10515600" cy="4667250"/>
          </a:xfrm>
        </p:spPr>
        <p:txBody>
          <a:bodyPr>
            <a:normAutofit fontScale="85000" lnSpcReduction="10000"/>
          </a:bodyPr>
          <a:lstStyle/>
          <a:p>
            <a:pPr marL="514350" indent="-514350">
              <a:buFont typeface="+mj-lt"/>
              <a:buAutoNum type="arabicPeriod" startAt="6"/>
            </a:pPr>
            <a:r>
              <a:rPr lang="es-MX" b="1" dirty="0"/>
              <a:t>Muestras homogéneas: </a:t>
            </a:r>
            <a:r>
              <a:rPr lang="es-MX" dirty="0"/>
              <a:t>al contrario de las muestras diversas, en las muestras homogéneas las unidades que se van a seleccionar poseen un mismo perfil o características, o bien comparten rasgos similares.</a:t>
            </a:r>
          </a:p>
          <a:p>
            <a:pPr marL="514350" indent="-514350">
              <a:buFont typeface="+mj-lt"/>
              <a:buAutoNum type="arabicPeriod" startAt="6"/>
            </a:pPr>
            <a:r>
              <a:rPr lang="es-MX" b="1" dirty="0"/>
              <a:t>Muestras en cadena o por redes (bola de nieve): </a:t>
            </a:r>
            <a:r>
              <a:rPr lang="es-MX" dirty="0"/>
              <a:t>en este caso, se identifican participantes clave y se agregan a la muestra. Se les pregunta si conocen a otras personas que puedan proporcionar más datos o ampliar la información, y una vez contactados, los incluimos también.</a:t>
            </a:r>
          </a:p>
          <a:p>
            <a:pPr marL="514350" indent="-514350">
              <a:buFont typeface="+mj-lt"/>
              <a:buAutoNum type="arabicPeriod" startAt="6"/>
            </a:pPr>
            <a:r>
              <a:rPr lang="es-MX" b="1" dirty="0"/>
              <a:t>Muestras de casos extremos: </a:t>
            </a:r>
            <a:r>
              <a:rPr lang="es-MX" dirty="0"/>
              <a:t>estas muestras son útiles cuando te interesa evaluar características, grupos o situaciones alejadas de la normalidad o de prototipos (variación inusual en el fenómeno o problema bajo estudio).</a:t>
            </a:r>
          </a:p>
          <a:p>
            <a:pPr marL="514350" indent="-514350">
              <a:buFont typeface="+mj-lt"/>
              <a:buAutoNum type="arabicPeriod" startAt="6"/>
            </a:pPr>
            <a:r>
              <a:rPr lang="es-MX" b="1" dirty="0"/>
              <a:t>Muestras por oportunidad: </a:t>
            </a:r>
            <a:r>
              <a:rPr lang="es-MX" dirty="0"/>
              <a:t>se trata de casos que de manera fortuita se presentan ante el investigador justo cuando los necesita. O bien, individuos que requieres y se reúnen por algún motivo ajeno a la investigación, lo que te proporciona una oportunidad extraordinaria para reclutarlos. </a:t>
            </a:r>
            <a:endParaRPr lang="es-PE" dirty="0"/>
          </a:p>
        </p:txBody>
      </p:sp>
    </p:spTree>
    <p:extLst>
      <p:ext uri="{BB962C8B-B14F-4D97-AF65-F5344CB8AC3E}">
        <p14:creationId xmlns:p14="http://schemas.microsoft.com/office/powerpoint/2010/main" val="3808910685"/>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C6A76C3-DE6F-9667-9B12-D121C6824ABA}"/>
              </a:ext>
            </a:extLst>
          </p:cNvPr>
          <p:cNvSpPr>
            <a:spLocks noGrp="1"/>
          </p:cNvSpPr>
          <p:nvPr>
            <p:ph type="title"/>
          </p:nvPr>
        </p:nvSpPr>
        <p:spPr/>
        <p:txBody>
          <a:bodyPr>
            <a:normAutofit/>
          </a:bodyPr>
          <a:lstStyle/>
          <a:p>
            <a:r>
              <a:rPr lang="es-PE" sz="2800" dirty="0"/>
              <a:t>Los 13 tipos/clases de muestras</a:t>
            </a:r>
          </a:p>
        </p:txBody>
      </p:sp>
      <p:sp>
        <p:nvSpPr>
          <p:cNvPr id="3" name="Marcador de contenido 2">
            <a:extLst>
              <a:ext uri="{FF2B5EF4-FFF2-40B4-BE49-F238E27FC236}">
                <a16:creationId xmlns:a16="http://schemas.microsoft.com/office/drawing/2014/main" id="{D3987D49-C38F-870D-5056-B19B59087112}"/>
              </a:ext>
            </a:extLst>
          </p:cNvPr>
          <p:cNvSpPr>
            <a:spLocks noGrp="1"/>
          </p:cNvSpPr>
          <p:nvPr>
            <p:ph idx="1"/>
          </p:nvPr>
        </p:nvSpPr>
        <p:spPr>
          <a:xfrm>
            <a:off x="838200" y="1825625"/>
            <a:ext cx="10515600" cy="4667250"/>
          </a:xfrm>
        </p:spPr>
        <p:txBody>
          <a:bodyPr>
            <a:normAutofit fontScale="92500"/>
          </a:bodyPr>
          <a:lstStyle/>
          <a:p>
            <a:pPr marL="514350" indent="-514350">
              <a:buFont typeface="+mj-lt"/>
              <a:buAutoNum type="arabicPeriod" startAt="10"/>
            </a:pPr>
            <a:r>
              <a:rPr lang="es-MX" b="1" dirty="0"/>
              <a:t>Muestras teóricas o conceptuales: </a:t>
            </a:r>
            <a:r>
              <a:rPr lang="es-MX" dirty="0"/>
              <a:t>cuando el investigador necesita entender un concepto o teoría, puede muestrear casos que le sirvan para este fin. Es decir, se eligen las unidades porque poseen uno o varios atributos que contribuyen a formular la teoría.</a:t>
            </a:r>
          </a:p>
          <a:p>
            <a:pPr marL="514350" indent="-514350">
              <a:buFont typeface="+mj-lt"/>
              <a:buAutoNum type="arabicPeriod" startAt="10"/>
            </a:pPr>
            <a:r>
              <a:rPr lang="es-MX" dirty="0"/>
              <a:t>Muestras confirmativas: la finalidad de las muestras confirmativas es sumar nuevos casos cuando en los ya analizados se suscita alguna controversia o surge información que apunta en diferentes direcciones.</a:t>
            </a:r>
          </a:p>
          <a:p>
            <a:pPr marL="514350" indent="-514350">
              <a:buFont typeface="+mj-lt"/>
              <a:buAutoNum type="arabicPeriod" startAt="10"/>
            </a:pPr>
            <a:r>
              <a:rPr lang="es-MX" b="1" dirty="0"/>
              <a:t>Muestras de casos sumamente importantes o críticos para el problema analizado</a:t>
            </a:r>
            <a:r>
              <a:rPr lang="es-MX" dirty="0"/>
              <a:t>: a veces hay casos del ambiente que no podemos dejar fuera.</a:t>
            </a:r>
          </a:p>
          <a:p>
            <a:pPr marL="514350" indent="-514350">
              <a:buFont typeface="+mj-lt"/>
              <a:buAutoNum type="arabicPeriod" startAt="10"/>
            </a:pPr>
            <a:r>
              <a:rPr lang="es-MX" b="1" dirty="0"/>
              <a:t>Muestras por conveniencia: </a:t>
            </a:r>
            <a:r>
              <a:rPr lang="es-MX" dirty="0"/>
              <a:t>estas muestras están formadas por los casos disponibles a los cuales tenemos acceso.</a:t>
            </a:r>
            <a:endParaRPr lang="es-PE" dirty="0"/>
          </a:p>
        </p:txBody>
      </p:sp>
    </p:spTree>
    <p:extLst>
      <p:ext uri="{BB962C8B-B14F-4D97-AF65-F5344CB8AC3E}">
        <p14:creationId xmlns:p14="http://schemas.microsoft.com/office/powerpoint/2010/main" val="1812098814"/>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C6A76C3-DE6F-9667-9B12-D121C6824ABA}"/>
              </a:ext>
            </a:extLst>
          </p:cNvPr>
          <p:cNvSpPr>
            <a:spLocks noGrp="1"/>
          </p:cNvSpPr>
          <p:nvPr>
            <p:ph type="title"/>
          </p:nvPr>
        </p:nvSpPr>
        <p:spPr/>
        <p:txBody>
          <a:bodyPr>
            <a:normAutofit/>
          </a:bodyPr>
          <a:lstStyle/>
          <a:p>
            <a:r>
              <a:rPr lang="es-PE" sz="2800" dirty="0"/>
              <a:t>Los tipos/clases de muestras</a:t>
            </a:r>
          </a:p>
        </p:txBody>
      </p:sp>
      <p:sp>
        <p:nvSpPr>
          <p:cNvPr id="3" name="Marcador de contenido 2">
            <a:extLst>
              <a:ext uri="{FF2B5EF4-FFF2-40B4-BE49-F238E27FC236}">
                <a16:creationId xmlns:a16="http://schemas.microsoft.com/office/drawing/2014/main" id="{D3987D49-C38F-870D-5056-B19B59087112}"/>
              </a:ext>
            </a:extLst>
          </p:cNvPr>
          <p:cNvSpPr>
            <a:spLocks noGrp="1"/>
          </p:cNvSpPr>
          <p:nvPr>
            <p:ph idx="1"/>
          </p:nvPr>
        </p:nvSpPr>
        <p:spPr>
          <a:xfrm>
            <a:off x="838200" y="1825625"/>
            <a:ext cx="10515600" cy="4667250"/>
          </a:xfrm>
        </p:spPr>
        <p:txBody>
          <a:bodyPr>
            <a:normAutofit/>
          </a:bodyPr>
          <a:lstStyle/>
          <a:p>
            <a:pPr marL="514350" indent="-514350">
              <a:buFont typeface="+mj-lt"/>
              <a:buAutoNum type="arabicPeriod" startAt="6"/>
            </a:pPr>
            <a:endParaRPr lang="es-PE" dirty="0"/>
          </a:p>
        </p:txBody>
      </p:sp>
    </p:spTree>
    <p:extLst>
      <p:ext uri="{BB962C8B-B14F-4D97-AF65-F5344CB8AC3E}">
        <p14:creationId xmlns:p14="http://schemas.microsoft.com/office/powerpoint/2010/main" val="1760189497"/>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E387E447-5764-0A7D-8227-BED4ACC94863}"/>
              </a:ext>
            </a:extLst>
          </p:cNvPr>
          <p:cNvSpPr>
            <a:spLocks noGrp="1"/>
          </p:cNvSpPr>
          <p:nvPr>
            <p:ph type="ctrTitle"/>
          </p:nvPr>
        </p:nvSpPr>
        <p:spPr/>
        <p:txBody>
          <a:bodyPr>
            <a:normAutofit/>
          </a:bodyPr>
          <a:lstStyle/>
          <a:p>
            <a:r>
              <a:rPr lang="es-PE" sz="3600" dirty="0"/>
              <a:t>TEMA 11: </a:t>
            </a:r>
            <a:br>
              <a:rPr lang="es-PE" sz="3600" dirty="0"/>
            </a:br>
            <a:r>
              <a:rPr lang="es-PE" sz="3600" dirty="0"/>
              <a:t>RECOLECCION DE DATOS PRIMARIOS</a:t>
            </a:r>
          </a:p>
        </p:txBody>
      </p:sp>
      <p:sp>
        <p:nvSpPr>
          <p:cNvPr id="5" name="Subtítulo 4">
            <a:extLst>
              <a:ext uri="{FF2B5EF4-FFF2-40B4-BE49-F238E27FC236}">
                <a16:creationId xmlns:a16="http://schemas.microsoft.com/office/drawing/2014/main" id="{28C09AEE-2084-F8D3-598F-B5D0FBAB0F4A}"/>
              </a:ext>
            </a:extLst>
          </p:cNvPr>
          <p:cNvSpPr>
            <a:spLocks noGrp="1"/>
          </p:cNvSpPr>
          <p:nvPr>
            <p:ph type="subTitle" idx="1"/>
          </p:nvPr>
        </p:nvSpPr>
        <p:spPr/>
        <p:txBody>
          <a:bodyPr/>
          <a:lstStyle/>
          <a:p>
            <a:endParaRPr lang="es-PE" dirty="0"/>
          </a:p>
        </p:txBody>
      </p:sp>
    </p:spTree>
    <p:extLst>
      <p:ext uri="{BB962C8B-B14F-4D97-AF65-F5344CB8AC3E}">
        <p14:creationId xmlns:p14="http://schemas.microsoft.com/office/powerpoint/2010/main" val="174860462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8A7BF66-B934-4DEB-162A-AA8128935076}"/>
              </a:ext>
            </a:extLst>
          </p:cNvPr>
          <p:cNvSpPr>
            <a:spLocks noGrp="1"/>
          </p:cNvSpPr>
          <p:nvPr>
            <p:ph type="title"/>
          </p:nvPr>
        </p:nvSpPr>
        <p:spPr/>
        <p:txBody>
          <a:bodyPr>
            <a:normAutofit/>
          </a:bodyPr>
          <a:lstStyle/>
          <a:p>
            <a:r>
              <a:rPr lang="es-PE" sz="2800" dirty="0"/>
              <a:t>Significado de la recolección de datos</a:t>
            </a:r>
          </a:p>
        </p:txBody>
      </p:sp>
      <p:sp>
        <p:nvSpPr>
          <p:cNvPr id="3" name="Marcador de contenido 2">
            <a:extLst>
              <a:ext uri="{FF2B5EF4-FFF2-40B4-BE49-F238E27FC236}">
                <a16:creationId xmlns:a16="http://schemas.microsoft.com/office/drawing/2014/main" id="{617BB217-362D-C0F5-AA0E-C2155C2D2567}"/>
              </a:ext>
            </a:extLst>
          </p:cNvPr>
          <p:cNvSpPr>
            <a:spLocks noGrp="1"/>
          </p:cNvSpPr>
          <p:nvPr>
            <p:ph idx="1"/>
          </p:nvPr>
        </p:nvSpPr>
        <p:spPr>
          <a:xfrm>
            <a:off x="838200" y="1825625"/>
            <a:ext cx="7613470" cy="4351338"/>
          </a:xfrm>
        </p:spPr>
        <p:txBody>
          <a:bodyPr anchor="ctr">
            <a:normAutofit/>
          </a:bodyPr>
          <a:lstStyle/>
          <a:p>
            <a:pPr marL="0" indent="0" algn="ctr">
              <a:lnSpc>
                <a:spcPct val="150000"/>
              </a:lnSpc>
              <a:buNone/>
            </a:pPr>
            <a:r>
              <a:rPr lang="es-MX" sz="2000" dirty="0"/>
              <a:t>Recolectar los datos significa aplicar uno o varios instrumentos de medición para recabar la información pertinente de las variables del estudio en la muestra o casos seleccionados (personas, grupos, organizaciones, procesos, eventos, etc.). Los datos obtenidos son la base del análisis.</a:t>
            </a:r>
            <a:r>
              <a:rPr lang="es-MX" sz="2000" b="1" dirty="0"/>
              <a:t> Sin datos no hay investigación.</a:t>
            </a:r>
          </a:p>
          <a:p>
            <a:pPr marL="0" indent="0" algn="ctr">
              <a:lnSpc>
                <a:spcPct val="150000"/>
              </a:lnSpc>
              <a:buNone/>
            </a:pPr>
            <a:r>
              <a:rPr lang="es-MX" sz="2000" dirty="0"/>
              <a:t> La recolección de los datos implica elaborar un plan detallado de procedimientos que te conduzcan a reunir datos con un propósito específico. Este plan incluye determinar:</a:t>
            </a:r>
            <a:endParaRPr lang="es-PE" sz="2000" dirty="0"/>
          </a:p>
        </p:txBody>
      </p:sp>
    </p:spTree>
    <p:extLst>
      <p:ext uri="{BB962C8B-B14F-4D97-AF65-F5344CB8AC3E}">
        <p14:creationId xmlns:p14="http://schemas.microsoft.com/office/powerpoint/2010/main" val="3404040859"/>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3387BB5-9B31-EC80-6A51-D825AC65EE07}"/>
              </a:ext>
            </a:extLst>
          </p:cNvPr>
          <p:cNvSpPr>
            <a:spLocks noGrp="1"/>
          </p:cNvSpPr>
          <p:nvPr>
            <p:ph type="title"/>
          </p:nvPr>
        </p:nvSpPr>
        <p:spPr/>
        <p:txBody>
          <a:bodyPr>
            <a:normAutofit/>
          </a:bodyPr>
          <a:lstStyle/>
          <a:p>
            <a:r>
              <a:rPr lang="es-PE" sz="2800"/>
              <a:t>Preguntas para elaborar el plan</a:t>
            </a:r>
            <a:endParaRPr lang="es-PE" sz="2800" dirty="0"/>
          </a:p>
        </p:txBody>
      </p:sp>
      <p:sp>
        <p:nvSpPr>
          <p:cNvPr id="3" name="Marcador de contenido 2">
            <a:extLst>
              <a:ext uri="{FF2B5EF4-FFF2-40B4-BE49-F238E27FC236}">
                <a16:creationId xmlns:a16="http://schemas.microsoft.com/office/drawing/2014/main" id="{08ED010C-5A09-CB12-3614-F45440D1BA79}"/>
              </a:ext>
            </a:extLst>
          </p:cNvPr>
          <p:cNvSpPr>
            <a:spLocks noGrp="1"/>
          </p:cNvSpPr>
          <p:nvPr>
            <p:ph idx="1"/>
          </p:nvPr>
        </p:nvSpPr>
        <p:spPr>
          <a:xfrm>
            <a:off x="838200" y="1384663"/>
            <a:ext cx="10515600" cy="5108212"/>
          </a:xfrm>
        </p:spPr>
        <p:txBody>
          <a:bodyPr anchor="ctr">
            <a:normAutofit/>
          </a:bodyPr>
          <a:lstStyle/>
          <a:p>
            <a:pPr>
              <a:lnSpc>
                <a:spcPct val="160000"/>
              </a:lnSpc>
            </a:pPr>
            <a:r>
              <a:rPr lang="es-MX" sz="1800" b="1" dirty="0"/>
              <a:t>¿Cuáles son las fuentes de las que obtendrás los datos? </a:t>
            </a:r>
            <a:r>
              <a:rPr lang="es-MX" sz="1800" dirty="0"/>
              <a:t>Es decir, ¿los datos van a ser proporcionados por personas, se producirán a partir de observaciones y registros o se encontrarán en documentos, archivos, bases de datos, etcétera? </a:t>
            </a:r>
          </a:p>
          <a:p>
            <a:pPr>
              <a:lnSpc>
                <a:spcPct val="160000"/>
              </a:lnSpc>
            </a:pPr>
            <a:r>
              <a:rPr lang="es-MX" sz="1800" b="1" dirty="0"/>
              <a:t>¿En dónde se localizan tales fuentes? </a:t>
            </a:r>
            <a:r>
              <a:rPr lang="es-MX" sz="1800" dirty="0"/>
              <a:t>Regularmente en la muestra seleccionada, pero es indispensable que la definas con exactitud. </a:t>
            </a:r>
          </a:p>
          <a:p>
            <a:pPr>
              <a:lnSpc>
                <a:spcPct val="160000"/>
              </a:lnSpc>
            </a:pPr>
            <a:r>
              <a:rPr lang="es-MX" sz="1800" b="1" dirty="0"/>
              <a:t>¿A través de qué medio o método vas a recolectar los datos? </a:t>
            </a:r>
            <a:r>
              <a:rPr lang="es-MX" sz="1800" dirty="0"/>
              <a:t>Esta fase implica elegir uno o varios medios y definir los procedimientos que utilizarás en la recolección de los datos. El método o métodos deben ser confiables, válidos y objetivos. </a:t>
            </a:r>
          </a:p>
          <a:p>
            <a:pPr>
              <a:lnSpc>
                <a:spcPct val="160000"/>
              </a:lnSpc>
            </a:pPr>
            <a:r>
              <a:rPr lang="es-MX" sz="1800" dirty="0"/>
              <a:t>Una vez recolectados, ¿cómo vas a prepararlos para que puedan analizarse y lograr responder al planteamiento del problema?</a:t>
            </a:r>
          </a:p>
        </p:txBody>
      </p:sp>
    </p:spTree>
    <p:extLst>
      <p:ext uri="{BB962C8B-B14F-4D97-AF65-F5344CB8AC3E}">
        <p14:creationId xmlns:p14="http://schemas.microsoft.com/office/powerpoint/2010/main" val="2266499312"/>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53963A9-2327-33B4-6F2A-3F76562A5BE9}"/>
              </a:ext>
            </a:extLst>
          </p:cNvPr>
          <p:cNvSpPr>
            <a:spLocks noGrp="1"/>
          </p:cNvSpPr>
          <p:nvPr>
            <p:ph type="title"/>
          </p:nvPr>
        </p:nvSpPr>
        <p:spPr/>
        <p:txBody>
          <a:bodyPr>
            <a:normAutofit/>
          </a:bodyPr>
          <a:lstStyle/>
          <a:p>
            <a:r>
              <a:rPr lang="es-PE" sz="2800" dirty="0"/>
              <a:t>Elementos que nutren al plan</a:t>
            </a:r>
          </a:p>
        </p:txBody>
      </p:sp>
      <p:sp>
        <p:nvSpPr>
          <p:cNvPr id="3" name="Marcador de contenido 2">
            <a:extLst>
              <a:ext uri="{FF2B5EF4-FFF2-40B4-BE49-F238E27FC236}">
                <a16:creationId xmlns:a16="http://schemas.microsoft.com/office/drawing/2014/main" id="{04A1C904-1444-BF10-26BA-C11D272FF7A9}"/>
              </a:ext>
            </a:extLst>
          </p:cNvPr>
          <p:cNvSpPr>
            <a:spLocks noGrp="1"/>
          </p:cNvSpPr>
          <p:nvPr>
            <p:ph idx="1"/>
          </p:nvPr>
        </p:nvSpPr>
        <p:spPr/>
        <p:txBody>
          <a:bodyPr>
            <a:normAutofit fontScale="70000" lnSpcReduction="20000"/>
          </a:bodyPr>
          <a:lstStyle/>
          <a:p>
            <a:pPr marL="514350" indent="-514350">
              <a:lnSpc>
                <a:spcPct val="150000"/>
              </a:lnSpc>
              <a:buFont typeface="+mj-lt"/>
              <a:buAutoNum type="arabicPeriod"/>
            </a:pPr>
            <a:r>
              <a:rPr lang="es-MX" dirty="0"/>
              <a:t>Las</a:t>
            </a:r>
            <a:r>
              <a:rPr lang="es-MX" b="1" dirty="0"/>
              <a:t> variables</a:t>
            </a:r>
            <a:r>
              <a:rPr lang="es-MX" dirty="0"/>
              <a:t>, conceptos o atributos a medir (contenidos en el planteamiento e hipótesis o directrices del estudio). </a:t>
            </a:r>
          </a:p>
          <a:p>
            <a:pPr marL="514350" indent="-514350">
              <a:lnSpc>
                <a:spcPct val="150000"/>
              </a:lnSpc>
              <a:buFont typeface="+mj-lt"/>
              <a:buAutoNum type="arabicPeriod"/>
            </a:pPr>
            <a:r>
              <a:rPr lang="es-MX" dirty="0"/>
              <a:t>Las </a:t>
            </a:r>
            <a:r>
              <a:rPr lang="es-MX" b="1" dirty="0"/>
              <a:t>definiciones operacionales</a:t>
            </a:r>
            <a:r>
              <a:rPr lang="es-MX" dirty="0"/>
              <a:t>. La manera en que operacionalizaste las variables es crucial para determinar el método para medirlas, lo cual, a su vez, resulta fundamental para realizar las inferencias de los datos. </a:t>
            </a:r>
          </a:p>
          <a:p>
            <a:pPr marL="514350" indent="-514350">
              <a:lnSpc>
                <a:spcPct val="150000"/>
              </a:lnSpc>
              <a:buFont typeface="+mj-lt"/>
              <a:buAutoNum type="arabicPeriod"/>
            </a:pPr>
            <a:r>
              <a:rPr lang="es-MX" dirty="0"/>
              <a:t>La </a:t>
            </a:r>
            <a:r>
              <a:rPr lang="es-MX" b="1" dirty="0"/>
              <a:t>muestra</a:t>
            </a:r>
            <a:r>
              <a:rPr lang="es-MX" dirty="0"/>
              <a:t> (características de los casos o unidades de análisis). </a:t>
            </a:r>
          </a:p>
          <a:p>
            <a:pPr marL="514350" indent="-514350">
              <a:lnSpc>
                <a:spcPct val="150000"/>
              </a:lnSpc>
              <a:buFont typeface="+mj-lt"/>
              <a:buAutoNum type="arabicPeriod"/>
            </a:pPr>
            <a:r>
              <a:rPr lang="es-MX" dirty="0"/>
              <a:t>Los </a:t>
            </a:r>
            <a:r>
              <a:rPr lang="es-MX" b="1" dirty="0"/>
              <a:t>recursos disponibles </a:t>
            </a:r>
            <a:r>
              <a:rPr lang="es-MX" dirty="0"/>
              <a:t>(de tiempo, apoyo institucional, económicos, etcétera). </a:t>
            </a:r>
          </a:p>
          <a:p>
            <a:pPr marL="0" indent="0">
              <a:lnSpc>
                <a:spcPct val="150000"/>
              </a:lnSpc>
              <a:buNone/>
            </a:pPr>
            <a:r>
              <a:rPr lang="es-MX" dirty="0"/>
              <a:t>El plan se implementa para obtener los datos que se necesitan; no olvide que todos los atributos, cualidades y variables deben ser medibles (inv. Cuantitativa).</a:t>
            </a:r>
            <a:endParaRPr lang="es-PE" dirty="0"/>
          </a:p>
        </p:txBody>
      </p:sp>
    </p:spTree>
    <p:extLst>
      <p:ext uri="{BB962C8B-B14F-4D97-AF65-F5344CB8AC3E}">
        <p14:creationId xmlns:p14="http://schemas.microsoft.com/office/powerpoint/2010/main" val="242766955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99A8A30-09DD-13E7-325E-665BCB3427BD}"/>
              </a:ext>
            </a:extLst>
          </p:cNvPr>
          <p:cNvSpPr>
            <a:spLocks noGrp="1"/>
          </p:cNvSpPr>
          <p:nvPr>
            <p:ph type="title"/>
          </p:nvPr>
        </p:nvSpPr>
        <p:spPr/>
        <p:txBody>
          <a:bodyPr>
            <a:normAutofit/>
          </a:bodyPr>
          <a:lstStyle/>
          <a:p>
            <a:r>
              <a:rPr lang="es-PE" sz="2800" dirty="0"/>
              <a:t>Significado de medición</a:t>
            </a:r>
          </a:p>
        </p:txBody>
      </p:sp>
      <p:sp>
        <p:nvSpPr>
          <p:cNvPr id="3" name="Marcador de contenido 2">
            <a:extLst>
              <a:ext uri="{FF2B5EF4-FFF2-40B4-BE49-F238E27FC236}">
                <a16:creationId xmlns:a16="http://schemas.microsoft.com/office/drawing/2014/main" id="{5BB6D93D-D964-C8EF-9A34-58F9C5696535}"/>
              </a:ext>
            </a:extLst>
          </p:cNvPr>
          <p:cNvSpPr>
            <a:spLocks noGrp="1"/>
          </p:cNvSpPr>
          <p:nvPr>
            <p:ph idx="1"/>
          </p:nvPr>
        </p:nvSpPr>
        <p:spPr>
          <a:xfrm>
            <a:off x="4598126" y="1825625"/>
            <a:ext cx="6755673" cy="4351338"/>
          </a:xfrm>
        </p:spPr>
        <p:txBody>
          <a:bodyPr anchor="ctr">
            <a:normAutofit/>
          </a:bodyPr>
          <a:lstStyle/>
          <a:p>
            <a:pPr marL="0" indent="0" algn="r">
              <a:lnSpc>
                <a:spcPct val="150000"/>
              </a:lnSpc>
              <a:buNone/>
            </a:pPr>
            <a:r>
              <a:rPr lang="es-MX" sz="2000" dirty="0"/>
              <a:t>Este razonamiento nos lleva a proponer que es más adecuado definir la medición como “el proceso de vincular conceptos abstractos con indicadores empíricos”, el cual se realiza mediante un plan explícito y organizado para clasificar (y con frecuencia cuantificar) los datos disponibles (los indicadores) en términos del concepto que el investigador tiene en mente.</a:t>
            </a:r>
          </a:p>
          <a:p>
            <a:pPr marL="0" indent="0" algn="r">
              <a:lnSpc>
                <a:spcPct val="150000"/>
              </a:lnSpc>
              <a:buNone/>
            </a:pPr>
            <a:r>
              <a:rPr lang="es-MX" sz="2000" dirty="0"/>
              <a:t>La definición sugerida incluye dos consideraciones:</a:t>
            </a:r>
            <a:endParaRPr lang="es-PE" sz="2000" dirty="0"/>
          </a:p>
        </p:txBody>
      </p:sp>
    </p:spTree>
    <p:extLst>
      <p:ext uri="{BB962C8B-B14F-4D97-AF65-F5344CB8AC3E}">
        <p14:creationId xmlns:p14="http://schemas.microsoft.com/office/powerpoint/2010/main" val="1342493975"/>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872FD43-249F-E7D5-668F-67D673E77C23}"/>
              </a:ext>
            </a:extLst>
          </p:cNvPr>
          <p:cNvSpPr>
            <a:spLocks noGrp="1"/>
          </p:cNvSpPr>
          <p:nvPr>
            <p:ph type="title"/>
          </p:nvPr>
        </p:nvSpPr>
        <p:spPr/>
        <p:txBody>
          <a:bodyPr>
            <a:normAutofit/>
          </a:bodyPr>
          <a:lstStyle/>
          <a:p>
            <a:r>
              <a:rPr lang="es-PE" sz="2800" dirty="0"/>
              <a:t>Consideraciones acerca de la medición</a:t>
            </a:r>
          </a:p>
        </p:txBody>
      </p:sp>
      <p:sp>
        <p:nvSpPr>
          <p:cNvPr id="3" name="Marcador de contenido 2">
            <a:extLst>
              <a:ext uri="{FF2B5EF4-FFF2-40B4-BE49-F238E27FC236}">
                <a16:creationId xmlns:a16="http://schemas.microsoft.com/office/drawing/2014/main" id="{80ACE0D3-8809-3E87-65CE-6D946C540A7F}"/>
              </a:ext>
            </a:extLst>
          </p:cNvPr>
          <p:cNvSpPr>
            <a:spLocks noGrp="1"/>
          </p:cNvSpPr>
          <p:nvPr>
            <p:ph idx="1"/>
          </p:nvPr>
        </p:nvSpPr>
        <p:spPr>
          <a:xfrm>
            <a:off x="838200" y="2560319"/>
            <a:ext cx="10515600" cy="3616643"/>
          </a:xfrm>
        </p:spPr>
        <p:txBody>
          <a:bodyPr anchor="ctr">
            <a:normAutofit fontScale="85000" lnSpcReduction="20000"/>
          </a:bodyPr>
          <a:lstStyle/>
          <a:p>
            <a:pPr marL="0" indent="0">
              <a:lnSpc>
                <a:spcPct val="150000"/>
              </a:lnSpc>
              <a:buNone/>
            </a:pPr>
            <a:r>
              <a:rPr lang="es-MX" dirty="0"/>
              <a:t>La primera, es desde el </a:t>
            </a:r>
            <a:r>
              <a:rPr lang="es-MX" b="1" dirty="0"/>
              <a:t>punto de vista empírico </a:t>
            </a:r>
            <a:r>
              <a:rPr lang="es-MX" dirty="0"/>
              <a:t>y se resume en que el centro de atención es la respuesta observable (sea una opción de respuesta marcada en un cuestionario, una conducta registrada mediante observación, un valor de un instrumento y su interpretación o una respuesta dada a un entrevistador). </a:t>
            </a:r>
          </a:p>
          <a:p>
            <a:pPr marL="0" indent="0">
              <a:lnSpc>
                <a:spcPct val="150000"/>
              </a:lnSpc>
              <a:buNone/>
            </a:pPr>
            <a:r>
              <a:rPr lang="es-MX" dirty="0"/>
              <a:t>La segunda es desde una </a:t>
            </a:r>
            <a:r>
              <a:rPr lang="es-MX" b="1" dirty="0"/>
              <a:t>perspectiva teórica </a:t>
            </a:r>
            <a:r>
              <a:rPr lang="es-MX" dirty="0"/>
              <a:t>y se refiere a que el interés se sitúa en el concepto subyacente no observable que se representa por medio de la respuesta.</a:t>
            </a:r>
            <a:endParaRPr lang="es-PE" dirty="0"/>
          </a:p>
        </p:txBody>
      </p:sp>
    </p:spTree>
    <p:extLst>
      <p:ext uri="{BB962C8B-B14F-4D97-AF65-F5344CB8AC3E}">
        <p14:creationId xmlns:p14="http://schemas.microsoft.com/office/powerpoint/2010/main" val="3866140660"/>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7B04466-7212-42C8-E1C2-62806581C5E3}"/>
              </a:ext>
            </a:extLst>
          </p:cNvPr>
          <p:cNvSpPr>
            <a:spLocks noGrp="1"/>
          </p:cNvSpPr>
          <p:nvPr>
            <p:ph type="title"/>
          </p:nvPr>
        </p:nvSpPr>
        <p:spPr/>
        <p:txBody>
          <a:bodyPr>
            <a:normAutofit/>
          </a:bodyPr>
          <a:lstStyle/>
          <a:p>
            <a:r>
              <a:rPr lang="es-PE" sz="2800" dirty="0"/>
              <a:t>Requisitos de un instrumento de medición</a:t>
            </a:r>
          </a:p>
        </p:txBody>
      </p:sp>
      <p:pic>
        <p:nvPicPr>
          <p:cNvPr id="4" name="Imagen 3">
            <a:extLst>
              <a:ext uri="{FF2B5EF4-FFF2-40B4-BE49-F238E27FC236}">
                <a16:creationId xmlns:a16="http://schemas.microsoft.com/office/drawing/2014/main" id="{692DE2B7-662C-0491-3E0C-79BDA81FD42E}"/>
              </a:ext>
            </a:extLst>
          </p:cNvPr>
          <p:cNvPicPr>
            <a:picLocks noChangeAspect="1"/>
          </p:cNvPicPr>
          <p:nvPr/>
        </p:nvPicPr>
        <p:blipFill>
          <a:blip r:embed="rId2"/>
          <a:stretch>
            <a:fillRect/>
          </a:stretch>
        </p:blipFill>
        <p:spPr>
          <a:xfrm>
            <a:off x="8382000" y="3352800"/>
            <a:ext cx="3810000" cy="3505200"/>
          </a:xfrm>
          <a:prstGeom prst="rect">
            <a:avLst/>
          </a:prstGeom>
        </p:spPr>
      </p:pic>
      <p:sp>
        <p:nvSpPr>
          <p:cNvPr id="3" name="Marcador de contenido 2">
            <a:extLst>
              <a:ext uri="{FF2B5EF4-FFF2-40B4-BE49-F238E27FC236}">
                <a16:creationId xmlns:a16="http://schemas.microsoft.com/office/drawing/2014/main" id="{B7173156-1A1D-AED6-E9F1-D6DFCDE63229}"/>
              </a:ext>
            </a:extLst>
          </p:cNvPr>
          <p:cNvSpPr>
            <a:spLocks noGrp="1"/>
          </p:cNvSpPr>
          <p:nvPr>
            <p:ph idx="1"/>
          </p:nvPr>
        </p:nvSpPr>
        <p:spPr>
          <a:xfrm>
            <a:off x="685795" y="1825625"/>
            <a:ext cx="8655424" cy="4351338"/>
          </a:xfrm>
        </p:spPr>
        <p:txBody>
          <a:bodyPr anchor="ctr">
            <a:normAutofit fontScale="70000" lnSpcReduction="20000"/>
          </a:bodyPr>
          <a:lstStyle/>
          <a:p>
            <a:pPr>
              <a:lnSpc>
                <a:spcPct val="160000"/>
              </a:lnSpc>
            </a:pPr>
            <a:r>
              <a:rPr lang="es-MX" dirty="0"/>
              <a:t>La </a:t>
            </a:r>
            <a:r>
              <a:rPr lang="es-MX" b="1" dirty="0"/>
              <a:t>confiabilidad</a:t>
            </a:r>
            <a:r>
              <a:rPr lang="es-MX" dirty="0"/>
              <a:t> o fiabilidad de un instrumento de medición se refiere al grado en que su aplicación repetida al mismo individuo, caso o muestra produce resultados iguales.</a:t>
            </a:r>
          </a:p>
          <a:p>
            <a:pPr>
              <a:lnSpc>
                <a:spcPct val="160000"/>
              </a:lnSpc>
            </a:pPr>
            <a:r>
              <a:rPr lang="es-MX" dirty="0"/>
              <a:t>La </a:t>
            </a:r>
            <a:r>
              <a:rPr lang="es-MX" b="1" dirty="0"/>
              <a:t>validez</a:t>
            </a:r>
            <a:r>
              <a:rPr lang="es-MX" dirty="0"/>
              <a:t>, en términos generales, se refiere al grado en que un instrumento mide con exactitud la variable que verdaderamente pretende medir. Es decir, si refleja el concepto abstracto a través de sus indicadores empíricos.</a:t>
            </a:r>
          </a:p>
          <a:p>
            <a:pPr>
              <a:lnSpc>
                <a:spcPct val="160000"/>
              </a:lnSpc>
            </a:pPr>
            <a:r>
              <a:rPr lang="es-MX" dirty="0"/>
              <a:t>La</a:t>
            </a:r>
            <a:r>
              <a:rPr lang="es-MX" b="1" dirty="0"/>
              <a:t> objetividad </a:t>
            </a:r>
            <a:r>
              <a:rPr lang="es-MX" dirty="0"/>
              <a:t>es, en términos de la investigación cuantitativa, un estándar o ideal que se refiere a la medida en que mediante el proceso de indagación podemos captar los fenómenos tal cual son realmente.</a:t>
            </a:r>
            <a:endParaRPr lang="es-PE" dirty="0"/>
          </a:p>
        </p:txBody>
      </p:sp>
    </p:spTree>
    <p:extLst>
      <p:ext uri="{BB962C8B-B14F-4D97-AF65-F5344CB8AC3E}">
        <p14:creationId xmlns:p14="http://schemas.microsoft.com/office/powerpoint/2010/main" val="8519925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59C7C7E-CC52-8A1F-3014-B6E5974E86B0}"/>
              </a:ext>
            </a:extLst>
          </p:cNvPr>
          <p:cNvSpPr>
            <a:spLocks noGrp="1"/>
          </p:cNvSpPr>
          <p:nvPr>
            <p:ph type="title"/>
          </p:nvPr>
        </p:nvSpPr>
        <p:spPr/>
        <p:txBody>
          <a:bodyPr>
            <a:normAutofit/>
          </a:bodyPr>
          <a:lstStyle/>
          <a:p>
            <a:r>
              <a:rPr lang="es-PE" sz="2800"/>
              <a:t>RUTA CUALITATIVA DE LA INVESTIGACION</a:t>
            </a:r>
            <a:endParaRPr lang="es-PE" sz="2800" dirty="0"/>
          </a:p>
        </p:txBody>
      </p:sp>
      <p:sp>
        <p:nvSpPr>
          <p:cNvPr id="3" name="Marcador de contenido 2">
            <a:extLst>
              <a:ext uri="{FF2B5EF4-FFF2-40B4-BE49-F238E27FC236}">
                <a16:creationId xmlns:a16="http://schemas.microsoft.com/office/drawing/2014/main" id="{8DE51E17-FC76-D1B0-544B-62A6171DD299}"/>
              </a:ext>
            </a:extLst>
          </p:cNvPr>
          <p:cNvSpPr>
            <a:spLocks noGrp="1"/>
          </p:cNvSpPr>
          <p:nvPr>
            <p:ph idx="1"/>
          </p:nvPr>
        </p:nvSpPr>
        <p:spPr>
          <a:xfrm>
            <a:off x="5149971" y="1242204"/>
            <a:ext cx="6203828" cy="5250671"/>
          </a:xfrm>
        </p:spPr>
        <p:txBody>
          <a:bodyPr anchor="ctr">
            <a:normAutofit/>
          </a:bodyPr>
          <a:lstStyle/>
          <a:p>
            <a:pPr marL="0" indent="0" algn="r">
              <a:lnSpc>
                <a:spcPct val="150000"/>
              </a:lnSpc>
              <a:buNone/>
            </a:pPr>
            <a:r>
              <a:rPr lang="es-MX" sz="2000" dirty="0"/>
              <a:t>Con el enfoque cualitativo también se estudian fenómenos de manera sistemática. Sin embargo, en lugar de comenzar con una teoría y luego “voltear” al mundo empírico para confirmar si esta es apoyada por los datos y resultados, el investigador comienza el proceso examinando los hechos en sí y revisado los estudios previos, ambas acciones de manera simultánea, a fin de generar una teoría que sea consistente con lo que está observando que ocurre</a:t>
            </a:r>
            <a:endParaRPr lang="es-PE" sz="2000" dirty="0"/>
          </a:p>
        </p:txBody>
      </p:sp>
      <p:pic>
        <p:nvPicPr>
          <p:cNvPr id="4" name="Imagen 3">
            <a:extLst>
              <a:ext uri="{FF2B5EF4-FFF2-40B4-BE49-F238E27FC236}">
                <a16:creationId xmlns:a16="http://schemas.microsoft.com/office/drawing/2014/main" id="{F8895D87-35E8-2741-32C8-DC8AE70AF5EB}"/>
              </a:ext>
            </a:extLst>
          </p:cNvPr>
          <p:cNvPicPr>
            <a:picLocks noChangeAspect="1"/>
          </p:cNvPicPr>
          <p:nvPr/>
        </p:nvPicPr>
        <p:blipFill>
          <a:blip r:embed="rId2"/>
          <a:stretch>
            <a:fillRect/>
          </a:stretch>
        </p:blipFill>
        <p:spPr>
          <a:xfrm>
            <a:off x="0" y="2053690"/>
            <a:ext cx="4382219" cy="3118774"/>
          </a:xfrm>
          <a:prstGeom prst="rect">
            <a:avLst/>
          </a:prstGeom>
        </p:spPr>
      </p:pic>
    </p:spTree>
    <p:extLst>
      <p:ext uri="{BB962C8B-B14F-4D97-AF65-F5344CB8AC3E}">
        <p14:creationId xmlns:p14="http://schemas.microsoft.com/office/powerpoint/2010/main" val="3192625747"/>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4ACD06A-D7F2-8C1F-3477-AFA8514D42CE}"/>
              </a:ext>
            </a:extLst>
          </p:cNvPr>
          <p:cNvSpPr>
            <a:spLocks noGrp="1"/>
          </p:cNvSpPr>
          <p:nvPr>
            <p:ph type="title"/>
          </p:nvPr>
        </p:nvSpPr>
        <p:spPr/>
        <p:txBody>
          <a:bodyPr>
            <a:normAutofit/>
          </a:bodyPr>
          <a:lstStyle/>
          <a:p>
            <a:r>
              <a:rPr lang="es-PE" sz="2800" dirty="0"/>
              <a:t>Cuestiones básicas para un instrumento de medición</a:t>
            </a:r>
          </a:p>
        </p:txBody>
      </p:sp>
      <p:pic>
        <p:nvPicPr>
          <p:cNvPr id="4" name="Imagen 3">
            <a:extLst>
              <a:ext uri="{FF2B5EF4-FFF2-40B4-BE49-F238E27FC236}">
                <a16:creationId xmlns:a16="http://schemas.microsoft.com/office/drawing/2014/main" id="{979A2898-F573-0506-0EE4-F09EA3C30082}"/>
              </a:ext>
            </a:extLst>
          </p:cNvPr>
          <p:cNvPicPr>
            <a:picLocks noChangeAspect="1"/>
          </p:cNvPicPr>
          <p:nvPr/>
        </p:nvPicPr>
        <p:blipFill>
          <a:blip r:embed="rId2"/>
          <a:stretch>
            <a:fillRect/>
          </a:stretch>
        </p:blipFill>
        <p:spPr>
          <a:xfrm>
            <a:off x="8700246" y="3191435"/>
            <a:ext cx="3666565" cy="3666565"/>
          </a:xfrm>
          <a:prstGeom prst="rect">
            <a:avLst/>
          </a:prstGeom>
        </p:spPr>
      </p:pic>
      <p:sp>
        <p:nvSpPr>
          <p:cNvPr id="3" name="Marcador de contenido 2">
            <a:extLst>
              <a:ext uri="{FF2B5EF4-FFF2-40B4-BE49-F238E27FC236}">
                <a16:creationId xmlns:a16="http://schemas.microsoft.com/office/drawing/2014/main" id="{6D508DD4-24E9-816B-1126-D20AE5BB3B76}"/>
              </a:ext>
            </a:extLst>
          </p:cNvPr>
          <p:cNvSpPr>
            <a:spLocks noGrp="1"/>
          </p:cNvSpPr>
          <p:nvPr>
            <p:ph idx="1"/>
          </p:nvPr>
        </p:nvSpPr>
        <p:spPr>
          <a:xfrm>
            <a:off x="838200" y="1825625"/>
            <a:ext cx="8467165" cy="4351338"/>
          </a:xfrm>
        </p:spPr>
        <p:txBody>
          <a:bodyPr anchor="ctr">
            <a:normAutofit fontScale="70000" lnSpcReduction="20000"/>
          </a:bodyPr>
          <a:lstStyle/>
          <a:p>
            <a:pPr marL="514350" indent="-514350">
              <a:lnSpc>
                <a:spcPct val="150000"/>
              </a:lnSpc>
              <a:buFont typeface="+mj-lt"/>
              <a:buAutoNum type="arabicPeriod"/>
            </a:pPr>
            <a:r>
              <a:rPr lang="es-MX" dirty="0"/>
              <a:t>El paso de una variable teórica a indicadores empíricos verificables y medibles e ítems o equivalentes se le denomina </a:t>
            </a:r>
            <a:r>
              <a:rPr lang="es-MX" b="1" dirty="0"/>
              <a:t>operacionalización</a:t>
            </a:r>
            <a:r>
              <a:rPr lang="es-MX" dirty="0"/>
              <a:t>. La operacionalización se fundamenta en la definición conceptual y operacional de la variable. </a:t>
            </a:r>
          </a:p>
          <a:p>
            <a:pPr marL="514350" indent="-514350">
              <a:lnSpc>
                <a:spcPct val="150000"/>
              </a:lnSpc>
              <a:buFont typeface="+mj-lt"/>
              <a:buAutoNum type="arabicPeriod"/>
            </a:pPr>
            <a:r>
              <a:rPr lang="es-MX" b="1" dirty="0"/>
              <a:t>Codificar</a:t>
            </a:r>
            <a:r>
              <a:rPr lang="es-MX" dirty="0"/>
              <a:t> los datos significa asignarles un valor numérico o símbolo que los represente. Es decir, a las categorías (opciones de respuesta o valores) de cada ítem o variable les asignas valores numéricos o signos que tienen un significado.</a:t>
            </a:r>
          </a:p>
          <a:p>
            <a:pPr marL="514350" indent="-514350">
              <a:lnSpc>
                <a:spcPct val="150000"/>
              </a:lnSpc>
              <a:buFont typeface="+mj-lt"/>
              <a:buAutoNum type="arabicPeriod"/>
            </a:pPr>
            <a:r>
              <a:rPr lang="es-MX" dirty="0"/>
              <a:t>Cuatro </a:t>
            </a:r>
            <a:r>
              <a:rPr lang="es-MX" b="1" dirty="0"/>
              <a:t>niveles de medición </a:t>
            </a:r>
            <a:r>
              <a:rPr lang="es-MX" dirty="0"/>
              <a:t>son ampliamente conocidos en todas las ciencias:</a:t>
            </a:r>
            <a:endParaRPr lang="es-PE" dirty="0"/>
          </a:p>
        </p:txBody>
      </p:sp>
    </p:spTree>
    <p:extLst>
      <p:ext uri="{BB962C8B-B14F-4D97-AF65-F5344CB8AC3E}">
        <p14:creationId xmlns:p14="http://schemas.microsoft.com/office/powerpoint/2010/main" val="2962949161"/>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CF7F46-2C5F-B714-948D-402C574966D8}"/>
              </a:ext>
            </a:extLst>
          </p:cNvPr>
          <p:cNvSpPr>
            <a:spLocks noGrp="1"/>
          </p:cNvSpPr>
          <p:nvPr>
            <p:ph type="title"/>
          </p:nvPr>
        </p:nvSpPr>
        <p:spPr/>
        <p:txBody>
          <a:bodyPr>
            <a:normAutofit/>
          </a:bodyPr>
          <a:lstStyle/>
          <a:p>
            <a:pPr>
              <a:lnSpc>
                <a:spcPct val="150000"/>
              </a:lnSpc>
            </a:pPr>
            <a:r>
              <a:rPr lang="es-PE" sz="2800" dirty="0"/>
              <a:t>Niveles de medición</a:t>
            </a:r>
          </a:p>
        </p:txBody>
      </p:sp>
      <p:sp>
        <p:nvSpPr>
          <p:cNvPr id="3" name="Marcador de contenido 2">
            <a:extLst>
              <a:ext uri="{FF2B5EF4-FFF2-40B4-BE49-F238E27FC236}">
                <a16:creationId xmlns:a16="http://schemas.microsoft.com/office/drawing/2014/main" id="{016B5E58-19E9-8EC9-505B-9008C3D5F91B}"/>
              </a:ext>
            </a:extLst>
          </p:cNvPr>
          <p:cNvSpPr>
            <a:spLocks noGrp="1"/>
          </p:cNvSpPr>
          <p:nvPr>
            <p:ph idx="1"/>
          </p:nvPr>
        </p:nvSpPr>
        <p:spPr>
          <a:xfrm>
            <a:off x="838200" y="1593669"/>
            <a:ext cx="10515600" cy="4583294"/>
          </a:xfrm>
        </p:spPr>
        <p:txBody>
          <a:bodyPr>
            <a:normAutofit fontScale="55000" lnSpcReduction="20000"/>
          </a:bodyPr>
          <a:lstStyle/>
          <a:p>
            <a:pPr marL="514350" indent="-514350">
              <a:lnSpc>
                <a:spcPct val="170000"/>
              </a:lnSpc>
              <a:buFont typeface="+mj-lt"/>
              <a:buAutoNum type="arabicPeriod"/>
            </a:pPr>
            <a:r>
              <a:rPr lang="es-MX" b="1" dirty="0"/>
              <a:t>Nivel de medición nominal. </a:t>
            </a:r>
            <a:r>
              <a:rPr lang="es-MX" dirty="0"/>
              <a:t>En este nivel hay dos o más categorías del ítem o la variable. Las categorías no tienen orden ni jerarquía. Lo que se mide (objeto, persona, etc.) se coloca en una u otra categoría, lo cual indica tan solo diferencias respecto de una o más características. </a:t>
            </a:r>
          </a:p>
          <a:p>
            <a:pPr marL="514350" indent="-514350">
              <a:lnSpc>
                <a:spcPct val="170000"/>
              </a:lnSpc>
              <a:buFont typeface="+mj-lt"/>
              <a:buAutoNum type="arabicPeriod"/>
            </a:pPr>
            <a:r>
              <a:rPr lang="es-MX" b="1" dirty="0"/>
              <a:t>Nivel de medición ordinal. </a:t>
            </a:r>
            <a:r>
              <a:rPr lang="es-MX" dirty="0"/>
              <a:t>En este nivel hay varias categorías, pero además mantienen un orden de mayor a menor. Las etiquetas o los símbolos de las categorías sí indican jerarquía. </a:t>
            </a:r>
          </a:p>
          <a:p>
            <a:pPr marL="514350" indent="-514350">
              <a:lnSpc>
                <a:spcPct val="170000"/>
              </a:lnSpc>
              <a:buFont typeface="+mj-lt"/>
              <a:buAutoNum type="arabicPeriod"/>
            </a:pPr>
            <a:r>
              <a:rPr lang="es-MX" b="1" dirty="0"/>
              <a:t>Nivel de medición por intervalos. </a:t>
            </a:r>
            <a:r>
              <a:rPr lang="es-MX" dirty="0"/>
              <a:t>Además del orden o la jerarquía entre categorías, se establecen intervalos iguales en la medición. Las distancias entre categorías son las mismas a lo largo de toda la escala, por lo que hay un intervalo constante, una unidad de medida.</a:t>
            </a:r>
          </a:p>
          <a:p>
            <a:pPr marL="514350" indent="-514350">
              <a:lnSpc>
                <a:spcPct val="170000"/>
              </a:lnSpc>
              <a:buFont typeface="+mj-lt"/>
              <a:buAutoNum type="arabicPeriod"/>
            </a:pPr>
            <a:r>
              <a:rPr lang="es-MX" b="1" dirty="0"/>
              <a:t>Nivel de medición de razón. </a:t>
            </a:r>
            <a:r>
              <a:rPr lang="es-MX" dirty="0"/>
              <a:t>En este nivel, además de tenerse todas las características del nivel de intervalos (unidad de medida común, intervalos iguales entre las categorías y aplicación de  operaciones aritméticas básicas y sus derivaciones), el cero es real y absoluto (no es arbitrario). Cero absoluto implica que hay un punto en la escala donde está ausente o no existe la propiedad medida.</a:t>
            </a:r>
            <a:endParaRPr lang="es-PE" dirty="0"/>
          </a:p>
        </p:txBody>
      </p:sp>
    </p:spTree>
    <p:extLst>
      <p:ext uri="{BB962C8B-B14F-4D97-AF65-F5344CB8AC3E}">
        <p14:creationId xmlns:p14="http://schemas.microsoft.com/office/powerpoint/2010/main" val="2458633320"/>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E387E447-5764-0A7D-8227-BED4ACC94863}"/>
              </a:ext>
            </a:extLst>
          </p:cNvPr>
          <p:cNvSpPr>
            <a:spLocks noGrp="1"/>
          </p:cNvSpPr>
          <p:nvPr>
            <p:ph type="ctrTitle"/>
          </p:nvPr>
        </p:nvSpPr>
        <p:spPr/>
        <p:txBody>
          <a:bodyPr>
            <a:normAutofit/>
          </a:bodyPr>
          <a:lstStyle/>
          <a:p>
            <a:r>
              <a:rPr lang="es-PE" sz="3600" dirty="0"/>
              <a:t>TEMA 12: </a:t>
            </a:r>
            <a:br>
              <a:rPr lang="es-PE" sz="3600" dirty="0"/>
            </a:br>
            <a:r>
              <a:rPr lang="es-PE" sz="3600" dirty="0"/>
              <a:t>ANALISIS DE DATOS</a:t>
            </a:r>
          </a:p>
        </p:txBody>
      </p:sp>
      <p:sp>
        <p:nvSpPr>
          <p:cNvPr id="5" name="Subtítulo 4">
            <a:extLst>
              <a:ext uri="{FF2B5EF4-FFF2-40B4-BE49-F238E27FC236}">
                <a16:creationId xmlns:a16="http://schemas.microsoft.com/office/drawing/2014/main" id="{28C09AEE-2084-F8D3-598F-B5D0FBAB0F4A}"/>
              </a:ext>
            </a:extLst>
          </p:cNvPr>
          <p:cNvSpPr>
            <a:spLocks noGrp="1"/>
          </p:cNvSpPr>
          <p:nvPr>
            <p:ph type="subTitle" idx="1"/>
          </p:nvPr>
        </p:nvSpPr>
        <p:spPr/>
        <p:txBody>
          <a:bodyPr/>
          <a:lstStyle/>
          <a:p>
            <a:endParaRPr lang="es-PE" dirty="0"/>
          </a:p>
        </p:txBody>
      </p:sp>
    </p:spTree>
    <p:extLst>
      <p:ext uri="{BB962C8B-B14F-4D97-AF65-F5344CB8AC3E}">
        <p14:creationId xmlns:p14="http://schemas.microsoft.com/office/powerpoint/2010/main" val="1649879538"/>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63FC564-FCA3-BA52-47CB-28EDB0BA4CEB}"/>
              </a:ext>
            </a:extLst>
          </p:cNvPr>
          <p:cNvSpPr>
            <a:spLocks noGrp="1"/>
          </p:cNvSpPr>
          <p:nvPr>
            <p:ph type="title"/>
          </p:nvPr>
        </p:nvSpPr>
        <p:spPr/>
        <p:txBody>
          <a:bodyPr>
            <a:normAutofit/>
          </a:bodyPr>
          <a:lstStyle/>
          <a:p>
            <a:r>
              <a:rPr lang="es-PE" sz="2800" dirty="0"/>
              <a:t>El proceso de análisis de datos</a:t>
            </a:r>
            <a:br>
              <a:rPr lang="es-PE" sz="2800" dirty="0"/>
            </a:br>
            <a:r>
              <a:rPr lang="es-PE" sz="2800" dirty="0"/>
              <a:t>Cuantitativo</a:t>
            </a:r>
          </a:p>
        </p:txBody>
      </p:sp>
      <p:sp>
        <p:nvSpPr>
          <p:cNvPr id="3" name="Marcador de contenido 2">
            <a:extLst>
              <a:ext uri="{FF2B5EF4-FFF2-40B4-BE49-F238E27FC236}">
                <a16:creationId xmlns:a16="http://schemas.microsoft.com/office/drawing/2014/main" id="{7BA9E073-CB30-BCF2-79A1-D6968ED6368B}"/>
              </a:ext>
            </a:extLst>
          </p:cNvPr>
          <p:cNvSpPr>
            <a:spLocks noGrp="1"/>
          </p:cNvSpPr>
          <p:nvPr>
            <p:ph idx="1"/>
          </p:nvPr>
        </p:nvSpPr>
        <p:spPr>
          <a:xfrm>
            <a:off x="838200" y="1887408"/>
            <a:ext cx="10515600" cy="4737510"/>
          </a:xfrm>
        </p:spPr>
        <p:txBody>
          <a:bodyPr anchor="ctr">
            <a:normAutofit fontScale="85000" lnSpcReduction="20000"/>
          </a:bodyPr>
          <a:lstStyle/>
          <a:p>
            <a:r>
              <a:rPr lang="es-MX" b="1" dirty="0"/>
              <a:t>Fase 1: </a:t>
            </a:r>
            <a:r>
              <a:rPr lang="es-MX" dirty="0"/>
              <a:t>Seleccionar el software apropiado y disponible para analizar los datos.</a:t>
            </a:r>
          </a:p>
          <a:p>
            <a:r>
              <a:rPr lang="es-MX" b="1" dirty="0"/>
              <a:t>Fase 2: </a:t>
            </a:r>
            <a:r>
              <a:rPr lang="es-MX" dirty="0"/>
              <a:t>Ejecutar el programa: SPSS®, Minitab®, STATS®, Excel®, SAS® u otro equivalente.</a:t>
            </a:r>
          </a:p>
          <a:p>
            <a:r>
              <a:rPr lang="es-MX" b="1" dirty="0"/>
              <a:t>Fase 3: </a:t>
            </a:r>
            <a:r>
              <a:rPr lang="es-MX" dirty="0"/>
              <a:t>Revisar la matriz donde se encuentran los datos codificados para asegurarte una vez más que no hay errores.</a:t>
            </a:r>
          </a:p>
          <a:p>
            <a:r>
              <a:rPr lang="es-MX" b="1" dirty="0"/>
              <a:t>Fase 4: </a:t>
            </a:r>
            <a:r>
              <a:rPr lang="es-MX" dirty="0"/>
              <a:t>Evaluar la confiabilidad y validez de la aplicación del instrumento de medición (uno o varios.</a:t>
            </a:r>
          </a:p>
          <a:p>
            <a:r>
              <a:rPr lang="es-MX" b="1" dirty="0"/>
              <a:t>Fase 5: </a:t>
            </a:r>
            <a:r>
              <a:rPr lang="es-MX" dirty="0"/>
              <a:t>Explorar los datos: a) Analizar descriptivamente los datos por variable; b) Visualizar los datos por variable.</a:t>
            </a:r>
          </a:p>
          <a:p>
            <a:r>
              <a:rPr lang="es-MX" b="1" dirty="0"/>
              <a:t>Fase 6: </a:t>
            </a:r>
            <a:r>
              <a:rPr lang="es-MX" dirty="0"/>
              <a:t>Analizar mediante pruebas estadísticas las hipótesis planteadas y visualizar la posibilidad de generalizar resultados (análisis estadístico inferencial.</a:t>
            </a:r>
          </a:p>
          <a:p>
            <a:r>
              <a:rPr lang="es-PE" b="1" dirty="0"/>
              <a:t>Fase 7: </a:t>
            </a:r>
            <a:r>
              <a:rPr lang="es-PE" dirty="0"/>
              <a:t>Realizar análisis adicionales.</a:t>
            </a:r>
          </a:p>
          <a:p>
            <a:r>
              <a:rPr lang="es-PE" b="1" dirty="0"/>
              <a:t>Fase 8: </a:t>
            </a:r>
            <a:r>
              <a:rPr lang="es-PE" dirty="0"/>
              <a:t>Preparar los resultados para presentarlos (tablas, gráficas, figuras, cuadros, etcétera).</a:t>
            </a:r>
          </a:p>
        </p:txBody>
      </p:sp>
    </p:spTree>
    <p:extLst>
      <p:ext uri="{BB962C8B-B14F-4D97-AF65-F5344CB8AC3E}">
        <p14:creationId xmlns:p14="http://schemas.microsoft.com/office/powerpoint/2010/main" val="3861921621"/>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E302327-922B-4100-94BF-1B81E2F23F93}"/>
              </a:ext>
            </a:extLst>
          </p:cNvPr>
          <p:cNvSpPr>
            <a:spLocks noGrp="1"/>
          </p:cNvSpPr>
          <p:nvPr>
            <p:ph type="title"/>
          </p:nvPr>
        </p:nvSpPr>
        <p:spPr/>
        <p:txBody>
          <a:bodyPr>
            <a:normAutofit/>
          </a:bodyPr>
          <a:lstStyle/>
          <a:p>
            <a:r>
              <a:rPr lang="es-PE" sz="2800" dirty="0"/>
              <a:t>Análisis de datos cualitativos</a:t>
            </a:r>
          </a:p>
        </p:txBody>
      </p:sp>
      <p:sp>
        <p:nvSpPr>
          <p:cNvPr id="3" name="Marcador de contenido 2">
            <a:extLst>
              <a:ext uri="{FF2B5EF4-FFF2-40B4-BE49-F238E27FC236}">
                <a16:creationId xmlns:a16="http://schemas.microsoft.com/office/drawing/2014/main" id="{E718BDEA-62F1-E5AE-2F56-03D581C8004B}"/>
              </a:ext>
            </a:extLst>
          </p:cNvPr>
          <p:cNvSpPr>
            <a:spLocks noGrp="1"/>
          </p:cNvSpPr>
          <p:nvPr>
            <p:ph idx="1"/>
          </p:nvPr>
        </p:nvSpPr>
        <p:spPr>
          <a:xfrm>
            <a:off x="6624918" y="968188"/>
            <a:ext cx="4728882" cy="5208775"/>
          </a:xfrm>
        </p:spPr>
        <p:txBody>
          <a:bodyPr anchor="ctr">
            <a:normAutofit fontScale="85000" lnSpcReduction="10000"/>
          </a:bodyPr>
          <a:lstStyle/>
          <a:p>
            <a:pPr marL="0" indent="0" algn="ctr">
              <a:lnSpc>
                <a:spcPct val="150000"/>
              </a:lnSpc>
              <a:buNone/>
            </a:pPr>
            <a:r>
              <a:rPr lang="es-MX" dirty="0"/>
              <a:t>En el proceso cuantitativo primero se recolectan todos los datos y luego se analizan, mientras que en la investigación cualitativa no es así, sino que la recolección y el análisis ocurren prácticamente en paralelo; además, el análisis no es completamente uniforme, ya que cada estudio requiere un esquema peculiar. </a:t>
            </a:r>
            <a:endParaRPr lang="es-PE" dirty="0"/>
          </a:p>
        </p:txBody>
      </p:sp>
    </p:spTree>
    <p:extLst>
      <p:ext uri="{BB962C8B-B14F-4D97-AF65-F5344CB8AC3E}">
        <p14:creationId xmlns:p14="http://schemas.microsoft.com/office/powerpoint/2010/main" val="3278028309"/>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43DABBB-8232-8973-003C-1F8CFAB9C38F}"/>
              </a:ext>
            </a:extLst>
          </p:cNvPr>
          <p:cNvSpPr>
            <a:spLocks noGrp="1"/>
          </p:cNvSpPr>
          <p:nvPr>
            <p:ph type="title"/>
          </p:nvPr>
        </p:nvSpPr>
        <p:spPr/>
        <p:txBody>
          <a:bodyPr>
            <a:normAutofit/>
          </a:bodyPr>
          <a:lstStyle/>
          <a:p>
            <a:r>
              <a:rPr lang="es-PE" sz="2800" dirty="0"/>
              <a:t>Datos que se reciben</a:t>
            </a:r>
          </a:p>
        </p:txBody>
      </p:sp>
      <p:sp>
        <p:nvSpPr>
          <p:cNvPr id="3" name="Marcador de contenido 2">
            <a:extLst>
              <a:ext uri="{FF2B5EF4-FFF2-40B4-BE49-F238E27FC236}">
                <a16:creationId xmlns:a16="http://schemas.microsoft.com/office/drawing/2014/main" id="{69FD5F0A-0E11-FD8E-F8B8-4A2E834DF74F}"/>
              </a:ext>
            </a:extLst>
          </p:cNvPr>
          <p:cNvSpPr>
            <a:spLocks noGrp="1"/>
          </p:cNvSpPr>
          <p:nvPr>
            <p:ph idx="1"/>
          </p:nvPr>
        </p:nvSpPr>
        <p:spPr>
          <a:xfrm>
            <a:off x="4061012" y="1290918"/>
            <a:ext cx="7292788" cy="5201957"/>
          </a:xfrm>
        </p:spPr>
        <p:txBody>
          <a:bodyPr anchor="ctr">
            <a:normAutofit/>
          </a:bodyPr>
          <a:lstStyle/>
          <a:p>
            <a:pPr marL="0" indent="0">
              <a:lnSpc>
                <a:spcPct val="100000"/>
              </a:lnSpc>
              <a:buNone/>
            </a:pPr>
            <a:r>
              <a:rPr lang="es-MX" sz="2400" dirty="0"/>
              <a:t>En el análisis cualitativo, la acción esencial consiste en que se recibe datos no estructurados, a los cuales se es debe proporcionan una estructura. Los datos son muy variados, pero en esencia recuerda que consisten en observaciones del investigador y narrativas de los participantes:</a:t>
            </a:r>
          </a:p>
          <a:p>
            <a:pPr lvl="1">
              <a:lnSpc>
                <a:spcPct val="100000"/>
              </a:lnSpc>
            </a:pPr>
            <a:r>
              <a:rPr lang="es-MX" sz="2000" dirty="0"/>
              <a:t>visuales (fotografías, videos, pinturas, entre otras), </a:t>
            </a:r>
          </a:p>
          <a:p>
            <a:pPr lvl="1">
              <a:lnSpc>
                <a:spcPct val="100000"/>
              </a:lnSpc>
            </a:pPr>
            <a:r>
              <a:rPr lang="es-MX" sz="2000" dirty="0"/>
              <a:t>auditivas (grabaciones), </a:t>
            </a:r>
          </a:p>
          <a:p>
            <a:pPr lvl="1">
              <a:lnSpc>
                <a:spcPct val="100000"/>
              </a:lnSpc>
            </a:pPr>
            <a:r>
              <a:rPr lang="es-MX" sz="2000" dirty="0"/>
              <a:t>textos escritos (documentos, cartas, etc.) y </a:t>
            </a:r>
          </a:p>
          <a:p>
            <a:pPr lvl="1">
              <a:lnSpc>
                <a:spcPct val="100000"/>
              </a:lnSpc>
            </a:pPr>
            <a:r>
              <a:rPr lang="es-MX" sz="2000" dirty="0"/>
              <a:t>expresiones verbales y no verbales (como respuestas orales y gestos en una entrevista o grupo de enfoque), además de las narraciones del investigador (anotaciones o grabaciones en la bitácora de campo, ya sea una libreta o un dispositivo electrónico)</a:t>
            </a:r>
            <a:endParaRPr lang="es-PE" sz="2000" dirty="0"/>
          </a:p>
        </p:txBody>
      </p:sp>
    </p:spTree>
    <p:extLst>
      <p:ext uri="{BB962C8B-B14F-4D97-AF65-F5344CB8AC3E}">
        <p14:creationId xmlns:p14="http://schemas.microsoft.com/office/powerpoint/2010/main" val="1257551764"/>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09146CC-97B9-6F30-CDC0-7CEC7C0E4038}"/>
              </a:ext>
            </a:extLst>
          </p:cNvPr>
          <p:cNvSpPr>
            <a:spLocks noGrp="1"/>
          </p:cNvSpPr>
          <p:nvPr>
            <p:ph type="title"/>
          </p:nvPr>
        </p:nvSpPr>
        <p:spPr/>
        <p:txBody>
          <a:bodyPr>
            <a:normAutofit/>
          </a:bodyPr>
          <a:lstStyle/>
          <a:p>
            <a:r>
              <a:rPr lang="es-PE" sz="2800" dirty="0"/>
              <a:t>Propósito central de la investigación cualitativa</a:t>
            </a:r>
          </a:p>
        </p:txBody>
      </p:sp>
      <p:sp>
        <p:nvSpPr>
          <p:cNvPr id="3" name="Marcador de contenido 2">
            <a:extLst>
              <a:ext uri="{FF2B5EF4-FFF2-40B4-BE49-F238E27FC236}">
                <a16:creationId xmlns:a16="http://schemas.microsoft.com/office/drawing/2014/main" id="{96317796-F0F3-4753-A950-BF1E8D72673F}"/>
              </a:ext>
            </a:extLst>
          </p:cNvPr>
          <p:cNvSpPr>
            <a:spLocks noGrp="1"/>
          </p:cNvSpPr>
          <p:nvPr>
            <p:ph idx="1"/>
          </p:nvPr>
        </p:nvSpPr>
        <p:spPr/>
        <p:txBody>
          <a:bodyPr>
            <a:normAutofit fontScale="85000" lnSpcReduction="20000"/>
          </a:bodyPr>
          <a:lstStyle/>
          <a:p>
            <a:pPr marL="0" indent="0">
              <a:buNone/>
            </a:pPr>
            <a:r>
              <a:rPr lang="es-MX" dirty="0"/>
              <a:t>Los propósitos centrales del análisis cualitativo son: </a:t>
            </a:r>
          </a:p>
          <a:p>
            <a:pPr marL="514350" indent="-514350">
              <a:buFont typeface="+mj-lt"/>
              <a:buAutoNum type="arabicPeriod"/>
            </a:pPr>
            <a:r>
              <a:rPr lang="es-MX" dirty="0"/>
              <a:t>explorar los datos; </a:t>
            </a:r>
          </a:p>
          <a:p>
            <a:pPr marL="514350" indent="-514350">
              <a:buFont typeface="+mj-lt"/>
              <a:buAutoNum type="arabicPeriod"/>
            </a:pPr>
            <a:r>
              <a:rPr lang="es-MX" dirty="0"/>
              <a:t>imponerles una estructura (organizándolos en unidades y categorías); </a:t>
            </a:r>
          </a:p>
          <a:p>
            <a:pPr marL="514350" indent="-514350">
              <a:buFont typeface="+mj-lt"/>
              <a:buAutoNum type="arabicPeriod"/>
            </a:pPr>
            <a:r>
              <a:rPr lang="es-MX" dirty="0"/>
              <a:t>describir las experiencias de los participantes según su óptica, lenguaje y expresiones; </a:t>
            </a:r>
          </a:p>
          <a:p>
            <a:pPr marL="514350" indent="-514350">
              <a:buFont typeface="+mj-lt"/>
              <a:buAutoNum type="arabicPeriod"/>
            </a:pPr>
            <a:r>
              <a:rPr lang="es-MX" dirty="0"/>
              <a:t>descubrir los conceptos, categorías, temas y patrones presentes en los datos, así como sus vínculos, a fin de otorgarles sentido, interpretarlos y explicarlos en función del planteamiento del problema; </a:t>
            </a:r>
          </a:p>
          <a:p>
            <a:pPr marL="514350" indent="-514350">
              <a:buFont typeface="+mj-lt"/>
              <a:buAutoNum type="arabicPeriod"/>
            </a:pPr>
            <a:r>
              <a:rPr lang="es-MX" dirty="0"/>
              <a:t>comprender en profundidad el contexto que rodea a los datos; </a:t>
            </a:r>
          </a:p>
          <a:p>
            <a:pPr marL="514350" indent="-514350">
              <a:buFont typeface="+mj-lt"/>
              <a:buAutoNum type="arabicPeriod"/>
            </a:pPr>
            <a:r>
              <a:rPr lang="es-MX" dirty="0"/>
              <a:t>reconstruir hechos e historias; </a:t>
            </a:r>
          </a:p>
          <a:p>
            <a:pPr marL="514350" indent="-514350">
              <a:buFont typeface="+mj-lt"/>
              <a:buAutoNum type="arabicPeriod"/>
            </a:pPr>
            <a:r>
              <a:rPr lang="es-MX" dirty="0"/>
              <a:t>vincular los resultados con el conocimiento disponible; y </a:t>
            </a:r>
          </a:p>
          <a:p>
            <a:pPr marL="514350" indent="-514350">
              <a:buFont typeface="+mj-lt"/>
              <a:buAutoNum type="arabicPeriod"/>
            </a:pPr>
            <a:r>
              <a:rPr lang="es-MX" dirty="0"/>
              <a:t>generar una teoría fundamentada en los datos.</a:t>
            </a:r>
            <a:endParaRPr lang="es-PE" dirty="0"/>
          </a:p>
        </p:txBody>
      </p:sp>
    </p:spTree>
    <p:extLst>
      <p:ext uri="{BB962C8B-B14F-4D97-AF65-F5344CB8AC3E}">
        <p14:creationId xmlns:p14="http://schemas.microsoft.com/office/powerpoint/2010/main" val="4034655612"/>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1FC8436-5722-4141-4963-C3A23878274C}"/>
              </a:ext>
            </a:extLst>
          </p:cNvPr>
          <p:cNvSpPr>
            <a:spLocks noGrp="1"/>
          </p:cNvSpPr>
          <p:nvPr>
            <p:ph type="title"/>
          </p:nvPr>
        </p:nvSpPr>
        <p:spPr/>
        <p:txBody>
          <a:bodyPr>
            <a:normAutofit/>
          </a:bodyPr>
          <a:lstStyle/>
          <a:p>
            <a:pPr>
              <a:lnSpc>
                <a:spcPct val="100000"/>
              </a:lnSpc>
            </a:pPr>
            <a:r>
              <a:rPr lang="es-PE" sz="2800" dirty="0"/>
              <a:t>10 Características que definen la naturaleza del análisis cualitativo </a:t>
            </a:r>
          </a:p>
        </p:txBody>
      </p:sp>
      <p:sp>
        <p:nvSpPr>
          <p:cNvPr id="3" name="Marcador de contenido 2">
            <a:extLst>
              <a:ext uri="{FF2B5EF4-FFF2-40B4-BE49-F238E27FC236}">
                <a16:creationId xmlns:a16="http://schemas.microsoft.com/office/drawing/2014/main" id="{321D6B1F-D5CF-0369-0270-1469289BE1C6}"/>
              </a:ext>
            </a:extLst>
          </p:cNvPr>
          <p:cNvSpPr>
            <a:spLocks noGrp="1"/>
          </p:cNvSpPr>
          <p:nvPr>
            <p:ph idx="1"/>
          </p:nvPr>
        </p:nvSpPr>
        <p:spPr>
          <a:xfrm>
            <a:off x="838200" y="1586753"/>
            <a:ext cx="10515600" cy="5074023"/>
          </a:xfrm>
        </p:spPr>
        <p:txBody>
          <a:bodyPr anchor="ctr">
            <a:normAutofit fontScale="70000" lnSpcReduction="20000"/>
          </a:bodyPr>
          <a:lstStyle/>
          <a:p>
            <a:pPr marL="514350" indent="-514350">
              <a:lnSpc>
                <a:spcPct val="120000"/>
              </a:lnSpc>
              <a:buFont typeface="+mj-lt"/>
              <a:buAutoNum type="arabicPeriod"/>
            </a:pPr>
            <a:r>
              <a:rPr lang="es-MX" dirty="0"/>
              <a:t>El análisis es un proceso ecléctico (que concilia diversas perspectivas) y sistemático, mas no rígido. </a:t>
            </a:r>
          </a:p>
          <a:p>
            <a:pPr marL="514350" indent="-514350">
              <a:lnSpc>
                <a:spcPct val="120000"/>
              </a:lnSpc>
              <a:buFont typeface="+mj-lt"/>
              <a:buAutoNum type="arabicPeriod"/>
            </a:pPr>
            <a:r>
              <a:rPr lang="es-MX" dirty="0"/>
              <a:t>Una fuente de datos importantísima que se agrega al análisis la constituyen las impresiones, percepciones, sentimientos y experiencias del investigador o investigadores. </a:t>
            </a:r>
          </a:p>
          <a:p>
            <a:pPr marL="514350" indent="-514350">
              <a:lnSpc>
                <a:spcPct val="120000"/>
              </a:lnSpc>
              <a:buFont typeface="+mj-lt"/>
              <a:buAutoNum type="arabicPeriod"/>
            </a:pPr>
            <a:r>
              <a:rPr lang="es-MX" dirty="0"/>
              <a:t>La interpretación que se haga de los datos puede diferir de la que podrían realizar otros investigadores, lo cual no significa que una interpretación sea mejor que otra, sino que cada quien posee su propia perspectiva. </a:t>
            </a:r>
          </a:p>
          <a:p>
            <a:pPr marL="514350" indent="-514350">
              <a:lnSpc>
                <a:spcPct val="120000"/>
              </a:lnSpc>
              <a:buFont typeface="+mj-lt"/>
              <a:buAutoNum type="arabicPeriod"/>
            </a:pPr>
            <a:r>
              <a:rPr lang="es-MX" dirty="0"/>
              <a:t>Como cualquier tipo de análisis, el cualitativo es sumamente contextual y no es un análisis paso a paso, sino que consiste en estudiar cada dato en sí mismo y en relación con los demás (como armar un rompecabezas).</a:t>
            </a:r>
          </a:p>
          <a:p>
            <a:pPr marL="514350" indent="-514350">
              <a:lnSpc>
                <a:spcPct val="120000"/>
              </a:lnSpc>
              <a:buFont typeface="+mj-lt"/>
              <a:buAutoNum type="arabicPeriod"/>
            </a:pPr>
            <a:r>
              <a:rPr lang="es-MX" dirty="0"/>
              <a:t>Es un camino con rumbo, pero no en línea recta, pues continuamente nos movemos; vamos y regresamos entre los primeros datos recolectados y los últimos, los interpretamos y les encontramos un significado, lo cual permite ampliar la base de datos conforme es necesario, hasta que construimos significados para el conjunto de los datos. </a:t>
            </a:r>
            <a:endParaRPr lang="es-PE" dirty="0"/>
          </a:p>
        </p:txBody>
      </p:sp>
    </p:spTree>
    <p:extLst>
      <p:ext uri="{BB962C8B-B14F-4D97-AF65-F5344CB8AC3E}">
        <p14:creationId xmlns:p14="http://schemas.microsoft.com/office/powerpoint/2010/main" val="2748612911"/>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1FC8436-5722-4141-4963-C3A23878274C}"/>
              </a:ext>
            </a:extLst>
          </p:cNvPr>
          <p:cNvSpPr>
            <a:spLocks noGrp="1"/>
          </p:cNvSpPr>
          <p:nvPr>
            <p:ph type="title"/>
          </p:nvPr>
        </p:nvSpPr>
        <p:spPr/>
        <p:txBody>
          <a:bodyPr>
            <a:normAutofit/>
          </a:bodyPr>
          <a:lstStyle/>
          <a:p>
            <a:r>
              <a:rPr lang="es-PE" sz="2800"/>
              <a:t>10 Características </a:t>
            </a:r>
            <a:r>
              <a:rPr lang="es-PE" sz="2800" dirty="0"/>
              <a:t>que definen la naturaleza del </a:t>
            </a:r>
            <a:r>
              <a:rPr lang="es-PE" sz="2800"/>
              <a:t>análisis cualitativo </a:t>
            </a:r>
            <a:endParaRPr lang="es-PE" sz="2800" dirty="0"/>
          </a:p>
        </p:txBody>
      </p:sp>
      <p:sp>
        <p:nvSpPr>
          <p:cNvPr id="3" name="Marcador de contenido 2">
            <a:extLst>
              <a:ext uri="{FF2B5EF4-FFF2-40B4-BE49-F238E27FC236}">
                <a16:creationId xmlns:a16="http://schemas.microsoft.com/office/drawing/2014/main" id="{321D6B1F-D5CF-0369-0270-1469289BE1C6}"/>
              </a:ext>
            </a:extLst>
          </p:cNvPr>
          <p:cNvSpPr>
            <a:spLocks noGrp="1"/>
          </p:cNvSpPr>
          <p:nvPr>
            <p:ph idx="1"/>
          </p:nvPr>
        </p:nvSpPr>
        <p:spPr>
          <a:xfrm>
            <a:off x="838200" y="1344706"/>
            <a:ext cx="10515600" cy="5065339"/>
          </a:xfrm>
        </p:spPr>
        <p:txBody>
          <a:bodyPr anchor="ctr">
            <a:normAutofit fontScale="62500" lnSpcReduction="20000"/>
          </a:bodyPr>
          <a:lstStyle/>
          <a:p>
            <a:pPr marL="514350" indent="-514350">
              <a:lnSpc>
                <a:spcPct val="120000"/>
              </a:lnSpc>
              <a:buFont typeface="+mj-lt"/>
              <a:buAutoNum type="arabicPeriod" startAt="6"/>
            </a:pPr>
            <a:r>
              <a:rPr lang="es-MX" dirty="0"/>
              <a:t>La interacción entre la recolección y el análisis nos permite mayor flexibilidad en la valoración de los datos y adaptabilidad cuando elaboramos las conclusiones. Debe insistirse: el análisis de los datos no es predeterminado, sino que es “prefigurado” o “coreografiado”. Se comienza a efectuar según un plan general, pero su desarrollo sufre modificaciones de acuerdo con los resultados. El análisis es moldeado por los datos (lo que los participantes o casos van revelando y lo que el investigador va descubriendo e interpretando). </a:t>
            </a:r>
          </a:p>
          <a:p>
            <a:pPr marL="514350" indent="-514350">
              <a:lnSpc>
                <a:spcPct val="120000"/>
              </a:lnSpc>
              <a:buFont typeface="+mj-lt"/>
              <a:buAutoNum type="arabicPeriod" startAt="6"/>
            </a:pPr>
            <a:r>
              <a:rPr lang="es-MX" dirty="0"/>
              <a:t>El investigador analiza cada dato, que por sí mismo tiene un valor, y deduce similitudes y diferencias con otros datos en la búsqueda de patrones.  </a:t>
            </a:r>
          </a:p>
          <a:p>
            <a:pPr marL="514350" indent="-514350">
              <a:lnSpc>
                <a:spcPct val="120000"/>
              </a:lnSpc>
              <a:buFont typeface="+mj-lt"/>
              <a:buAutoNum type="arabicPeriod" startAt="6"/>
            </a:pPr>
            <a:r>
              <a:rPr lang="es-MX" dirty="0"/>
              <a:t>Los segmentos de datos o unidades son organizados en un sistema de categorías. </a:t>
            </a:r>
          </a:p>
          <a:p>
            <a:pPr marL="514350" indent="-514350">
              <a:lnSpc>
                <a:spcPct val="120000"/>
              </a:lnSpc>
              <a:buFont typeface="+mj-lt"/>
              <a:buAutoNum type="arabicPeriod" startAt="6"/>
            </a:pPr>
            <a:r>
              <a:rPr lang="es-MX" dirty="0"/>
              <a:t>Los resultados del análisis son síntesis de orden superior que emergen en la forma de descripciones, expresiones, categorías, temas, patrones, hipótesis y teoría.  </a:t>
            </a:r>
          </a:p>
          <a:p>
            <a:pPr marL="514350" indent="-514350">
              <a:lnSpc>
                <a:spcPct val="120000"/>
              </a:lnSpc>
              <a:buFont typeface="+mj-lt"/>
              <a:buAutoNum type="arabicPeriod" startAt="6"/>
            </a:pPr>
            <a:r>
              <a:rPr lang="es-MX" dirty="0"/>
              <a:t>Existen diversos acercamientos al análisis cualitativo de acuerdo con el diseño o el marco referencial seleccionado. Entre estos acercamientos se encuentran varios, como etnografía, teoría fundamentada, fenomenología, feminismo, análisis del discurso, análisis conversacional, análisis semióticos y </a:t>
            </a:r>
            <a:r>
              <a:rPr lang="es-MX" dirty="0" err="1"/>
              <a:t>posestructurales</a:t>
            </a:r>
            <a:r>
              <a:rPr lang="es-MX" dirty="0"/>
              <a:t> .</a:t>
            </a:r>
            <a:endParaRPr lang="es-PE" dirty="0"/>
          </a:p>
        </p:txBody>
      </p:sp>
    </p:spTree>
    <p:extLst>
      <p:ext uri="{BB962C8B-B14F-4D97-AF65-F5344CB8AC3E}">
        <p14:creationId xmlns:p14="http://schemas.microsoft.com/office/powerpoint/2010/main" val="2268994477"/>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36611D5-7399-0FCA-6969-BB8337E8D8C6}"/>
              </a:ext>
            </a:extLst>
          </p:cNvPr>
          <p:cNvSpPr>
            <a:spLocks noGrp="1"/>
          </p:cNvSpPr>
          <p:nvPr>
            <p:ph type="title"/>
          </p:nvPr>
        </p:nvSpPr>
        <p:spPr/>
        <p:txBody>
          <a:bodyPr>
            <a:normAutofit/>
          </a:bodyPr>
          <a:lstStyle/>
          <a:p>
            <a:r>
              <a:rPr lang="es-PE" sz="2800" dirty="0"/>
              <a:t>Evaluación de la calidad o rigor del estudio cualitativo</a:t>
            </a:r>
          </a:p>
        </p:txBody>
      </p:sp>
      <p:sp>
        <p:nvSpPr>
          <p:cNvPr id="3" name="Marcador de contenido 2">
            <a:extLst>
              <a:ext uri="{FF2B5EF4-FFF2-40B4-BE49-F238E27FC236}">
                <a16:creationId xmlns:a16="http://schemas.microsoft.com/office/drawing/2014/main" id="{4D4E9A8C-D90E-F87A-F198-FDAF143393BA}"/>
              </a:ext>
            </a:extLst>
          </p:cNvPr>
          <p:cNvSpPr>
            <a:spLocks noGrp="1"/>
          </p:cNvSpPr>
          <p:nvPr>
            <p:ph idx="1"/>
          </p:nvPr>
        </p:nvSpPr>
        <p:spPr>
          <a:xfrm>
            <a:off x="838200" y="1407460"/>
            <a:ext cx="10515600" cy="5191048"/>
          </a:xfrm>
        </p:spPr>
        <p:txBody>
          <a:bodyPr anchor="ctr">
            <a:normAutofit/>
          </a:bodyPr>
          <a:lstStyle/>
          <a:p>
            <a:pPr>
              <a:lnSpc>
                <a:spcPct val="150000"/>
              </a:lnSpc>
            </a:pPr>
            <a:r>
              <a:rPr lang="es-PE" sz="1600" b="1" dirty="0">
                <a:solidFill>
                  <a:srgbClr val="FF0000"/>
                </a:solidFill>
              </a:rPr>
              <a:t>Dependencia. </a:t>
            </a:r>
            <a:r>
              <a:rPr lang="es-MX" sz="1600" dirty="0"/>
              <a:t>La dependencia es una especie de “confiabilidad cualitativa”. La denominan </a:t>
            </a:r>
            <a:r>
              <a:rPr lang="es-MX" sz="1600"/>
              <a:t>consistencia lógica. </a:t>
            </a:r>
            <a:r>
              <a:rPr lang="es-MX" sz="1600" dirty="0"/>
              <a:t>También la definen como el grado en que diferentes investigadores que recolecten datos similares en el campo y efectúen los mismos análisis, generen resultados</a:t>
            </a:r>
            <a:r>
              <a:rPr lang="es-MX" sz="1600" b="1" dirty="0"/>
              <a:t> </a:t>
            </a:r>
            <a:r>
              <a:rPr lang="es-MX" sz="1600" b="1" dirty="0" err="1"/>
              <a:t>equvalentes</a:t>
            </a:r>
            <a:r>
              <a:rPr lang="es-MX" sz="1600" dirty="0"/>
              <a:t>.</a:t>
            </a:r>
          </a:p>
          <a:p>
            <a:pPr>
              <a:lnSpc>
                <a:spcPct val="150000"/>
              </a:lnSpc>
            </a:pPr>
            <a:r>
              <a:rPr lang="es-PE" sz="1600" b="1" dirty="0">
                <a:solidFill>
                  <a:srgbClr val="FF0000"/>
                </a:solidFill>
              </a:rPr>
              <a:t>Credibilidad. </a:t>
            </a:r>
            <a:r>
              <a:rPr lang="es-MX" sz="1600" dirty="0"/>
              <a:t>También se le denomina “máxima validez” , y se refiere a si el investigador ha captado el significado completo y profundo de las experiencias de los participantes, particularmente de aquellas vinculadas con el planteamiento del problema.</a:t>
            </a:r>
          </a:p>
          <a:p>
            <a:pPr>
              <a:lnSpc>
                <a:spcPct val="150000"/>
              </a:lnSpc>
            </a:pPr>
            <a:r>
              <a:rPr lang="es-MX" sz="1600" b="1" dirty="0">
                <a:solidFill>
                  <a:srgbClr val="FF0000"/>
                </a:solidFill>
              </a:rPr>
              <a:t>Transferencia</a:t>
            </a:r>
            <a:r>
              <a:rPr lang="es-MX" sz="1600" dirty="0"/>
              <a:t> (aplicabilidad de los datos). Este criterio no se refiere a generalizar los resultados a una población más amplia, ya que esta no es una finalidad de un estudio cualitativo, sino que parte de ellos o su esencia puedan aplicarse en otros contextos, también la denomina “traslado”. Los resultados de una investigación cualitativa particular puedan transferirse a otro contexto, pero en ciertos casos, pueden dar pautas para tener una idea general del problema estudiado y la posibilidad de aplicar ciertas soluciones en otro ambiente.</a:t>
            </a:r>
          </a:p>
          <a:p>
            <a:pPr>
              <a:lnSpc>
                <a:spcPct val="150000"/>
              </a:lnSpc>
            </a:pPr>
            <a:r>
              <a:rPr lang="es-MX" sz="1600" b="1" dirty="0">
                <a:solidFill>
                  <a:srgbClr val="FF0000"/>
                </a:solidFill>
              </a:rPr>
              <a:t>Confirmación</a:t>
            </a:r>
            <a:r>
              <a:rPr lang="es-MX" sz="1600" dirty="0"/>
              <a:t>. Este criterio está vinculado a la credibilidad y se refiere a demostrar que has minimizado los sesgos y tendencias del investigador. Implica rastrear los datos en sus fuentes y explicitar la lógica que utilizaste para interpretarlos.</a:t>
            </a:r>
            <a:endParaRPr lang="es-PE" sz="1600" dirty="0"/>
          </a:p>
        </p:txBody>
      </p:sp>
    </p:spTree>
    <p:extLst>
      <p:ext uri="{BB962C8B-B14F-4D97-AF65-F5344CB8AC3E}">
        <p14:creationId xmlns:p14="http://schemas.microsoft.com/office/powerpoint/2010/main" val="42229526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CC51BD6-7764-3F89-3881-01F06B7D85F1}"/>
              </a:ext>
            </a:extLst>
          </p:cNvPr>
          <p:cNvSpPr>
            <a:spLocks noGrp="1"/>
          </p:cNvSpPr>
          <p:nvPr>
            <p:ph type="title"/>
          </p:nvPr>
        </p:nvSpPr>
        <p:spPr/>
        <p:txBody>
          <a:bodyPr>
            <a:normAutofit/>
          </a:bodyPr>
          <a:lstStyle/>
          <a:p>
            <a:pPr algn="ctr"/>
            <a:r>
              <a:rPr lang="es-PE" sz="2800" dirty="0"/>
              <a:t>CARACTERISTICAS ESENCIALES DEL ENFOQUE CUALITATIVO</a:t>
            </a:r>
          </a:p>
        </p:txBody>
      </p:sp>
      <p:sp>
        <p:nvSpPr>
          <p:cNvPr id="3" name="Marcador de contenido 2">
            <a:extLst>
              <a:ext uri="{FF2B5EF4-FFF2-40B4-BE49-F238E27FC236}">
                <a16:creationId xmlns:a16="http://schemas.microsoft.com/office/drawing/2014/main" id="{48D667B7-E3CA-9234-228A-6D4F5615C7B5}"/>
              </a:ext>
            </a:extLst>
          </p:cNvPr>
          <p:cNvSpPr>
            <a:spLocks noGrp="1"/>
          </p:cNvSpPr>
          <p:nvPr>
            <p:ph idx="1"/>
          </p:nvPr>
        </p:nvSpPr>
        <p:spPr>
          <a:xfrm>
            <a:off x="838200" y="1825625"/>
            <a:ext cx="10515600" cy="4667250"/>
          </a:xfrm>
        </p:spPr>
        <p:txBody>
          <a:bodyPr>
            <a:normAutofit fontScale="70000" lnSpcReduction="20000"/>
          </a:bodyPr>
          <a:lstStyle/>
          <a:p>
            <a:pPr marL="514350" indent="-514350">
              <a:buFont typeface="+mj-lt"/>
              <a:buAutoNum type="arabicPeriod"/>
            </a:pPr>
            <a:r>
              <a:rPr lang="es-MX" dirty="0"/>
              <a:t>El investigador plantea un problema, pero no sigue un proceso preestablecido con claridad. Sus planteamientos iniciales no son tan delimitados como en el enfoque cuantitativo y las preguntas de investigación no siempre se han conceptualizado ni definido por completo.</a:t>
            </a:r>
          </a:p>
          <a:p>
            <a:pPr marL="514350" indent="-514350">
              <a:buFont typeface="+mj-lt"/>
              <a:buAutoNum type="arabicPeriod"/>
            </a:pPr>
            <a:r>
              <a:rPr lang="es-MX" dirty="0"/>
              <a:t>Predomina la lógica o razonamiento inductivo, dirigiéndose de lo particular a lo general. Primero explorar y describir individualidades, para posteriormente generar teoría. </a:t>
            </a:r>
          </a:p>
          <a:p>
            <a:pPr marL="514350" indent="-514350">
              <a:buFont typeface="+mj-lt"/>
              <a:buAutoNum type="arabicPeriod"/>
            </a:pPr>
            <a:r>
              <a:rPr lang="es-MX" dirty="0"/>
              <a:t>El proceso de indagación resulta más flexible y se desplaza entre la experiencia, la acción y los resultados, por una parte; y el desarrollo de la teoría, por la otra. Su propósito es “reconstruir” la realidad, tal como la observan los actores de un sistema social definido previamente. Es holístico, porque se precia de considerar el “todo” sin reducirlo al estudio de sus partes.</a:t>
            </a:r>
          </a:p>
          <a:p>
            <a:pPr marL="514350" indent="-514350">
              <a:buFont typeface="+mj-lt"/>
              <a:buAutoNum type="arabicPeriod"/>
            </a:pPr>
            <a:r>
              <a:rPr lang="es-MX" dirty="0"/>
              <a:t>En la mayoría de los estudios cualitativos no se prueban hipótesis, sino que se generan durante el proceso y van refinándose conforme se recaban más datos; son un resultado del estudio. </a:t>
            </a:r>
          </a:p>
          <a:p>
            <a:pPr marL="514350" indent="-514350">
              <a:buFont typeface="+mj-lt"/>
              <a:buAutoNum type="arabicPeriod"/>
            </a:pPr>
            <a:r>
              <a:rPr lang="es-MX" dirty="0"/>
              <a:t>La ruta cualitativa es naturalista porque: a) se estudia a los casos (personas y sus expresiones o animales) en sus contextos o ambientes naturales y en su cotidianidad, y b) porque los eventos se analizan tal y como sucedieron, es decir, su desarrollo natural, no hay manipulación ni estimulación de la realidad.</a:t>
            </a:r>
          </a:p>
          <a:p>
            <a:pPr marL="514350" indent="-514350">
              <a:buFont typeface="+mj-lt"/>
              <a:buAutoNum type="arabicPeriod"/>
            </a:pPr>
            <a:r>
              <a:rPr lang="es-MX" dirty="0"/>
              <a:t>Resulta interpretativa pues pretende encontrar sentido a los fenómenos y hechos en función de los significados que las personas les otorguen. No solamente se registran sucesos objetivos.</a:t>
            </a:r>
            <a:endParaRPr lang="es-PE" dirty="0"/>
          </a:p>
        </p:txBody>
      </p:sp>
    </p:spTree>
    <p:extLst>
      <p:ext uri="{BB962C8B-B14F-4D97-AF65-F5344CB8AC3E}">
        <p14:creationId xmlns:p14="http://schemas.microsoft.com/office/powerpoint/2010/main" val="3514565876"/>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E387E447-5764-0A7D-8227-BED4ACC94863}"/>
              </a:ext>
            </a:extLst>
          </p:cNvPr>
          <p:cNvSpPr>
            <a:spLocks noGrp="1"/>
          </p:cNvSpPr>
          <p:nvPr>
            <p:ph type="ctrTitle"/>
          </p:nvPr>
        </p:nvSpPr>
        <p:spPr>
          <a:xfrm>
            <a:off x="1524000" y="1041400"/>
            <a:ext cx="9144000" cy="2387600"/>
          </a:xfrm>
        </p:spPr>
        <p:txBody>
          <a:bodyPr>
            <a:normAutofit/>
          </a:bodyPr>
          <a:lstStyle/>
          <a:p>
            <a:r>
              <a:rPr lang="es-PE" sz="3200" dirty="0"/>
              <a:t>TEMA 13: </a:t>
            </a:r>
            <a:br>
              <a:rPr lang="es-PE" sz="3200" dirty="0"/>
            </a:br>
            <a:r>
              <a:rPr lang="es-PE" sz="3200" dirty="0"/>
              <a:t>ELABORACIÓN Y PRESENTACION DEL REPORTE DE RESULTADOS</a:t>
            </a:r>
          </a:p>
        </p:txBody>
      </p:sp>
      <p:sp>
        <p:nvSpPr>
          <p:cNvPr id="5" name="Subtítulo 4">
            <a:extLst>
              <a:ext uri="{FF2B5EF4-FFF2-40B4-BE49-F238E27FC236}">
                <a16:creationId xmlns:a16="http://schemas.microsoft.com/office/drawing/2014/main" id="{28C09AEE-2084-F8D3-598F-B5D0FBAB0F4A}"/>
              </a:ext>
            </a:extLst>
          </p:cNvPr>
          <p:cNvSpPr>
            <a:spLocks noGrp="1"/>
          </p:cNvSpPr>
          <p:nvPr>
            <p:ph type="subTitle" idx="1"/>
          </p:nvPr>
        </p:nvSpPr>
        <p:spPr/>
        <p:txBody>
          <a:bodyPr/>
          <a:lstStyle/>
          <a:p>
            <a:endParaRPr lang="es-PE" dirty="0"/>
          </a:p>
        </p:txBody>
      </p:sp>
    </p:spTree>
    <p:extLst>
      <p:ext uri="{BB962C8B-B14F-4D97-AF65-F5344CB8AC3E}">
        <p14:creationId xmlns:p14="http://schemas.microsoft.com/office/powerpoint/2010/main" val="133330521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C52CF40-F347-A0F8-97AE-33701706FEA9}"/>
              </a:ext>
            </a:extLst>
          </p:cNvPr>
          <p:cNvSpPr>
            <a:spLocks noGrp="1"/>
          </p:cNvSpPr>
          <p:nvPr>
            <p:ph type="title"/>
          </p:nvPr>
        </p:nvSpPr>
        <p:spPr/>
        <p:txBody>
          <a:bodyPr>
            <a:normAutofit/>
          </a:bodyPr>
          <a:lstStyle/>
          <a:p>
            <a:r>
              <a:rPr lang="es-PE" sz="2800" dirty="0"/>
              <a:t>Reflexiones iniciales</a:t>
            </a:r>
          </a:p>
        </p:txBody>
      </p:sp>
      <p:sp>
        <p:nvSpPr>
          <p:cNvPr id="3" name="Marcador de contenido 2">
            <a:extLst>
              <a:ext uri="{FF2B5EF4-FFF2-40B4-BE49-F238E27FC236}">
                <a16:creationId xmlns:a16="http://schemas.microsoft.com/office/drawing/2014/main" id="{913E91DC-9EC4-137B-A5B8-51219CDE34DC}"/>
              </a:ext>
            </a:extLst>
          </p:cNvPr>
          <p:cNvSpPr>
            <a:spLocks noGrp="1"/>
          </p:cNvSpPr>
          <p:nvPr>
            <p:ph idx="1"/>
          </p:nvPr>
        </p:nvSpPr>
        <p:spPr/>
        <p:txBody>
          <a:bodyPr anchor="ctr">
            <a:normAutofit/>
          </a:bodyPr>
          <a:lstStyle/>
          <a:p>
            <a:pPr marL="0" indent="0">
              <a:lnSpc>
                <a:spcPct val="100000"/>
              </a:lnSpc>
              <a:buNone/>
            </a:pPr>
            <a:r>
              <a:rPr lang="es-MX" sz="2400" dirty="0"/>
              <a:t>Lo primero, entonces, es que definas el tipo de reporte que es necesario elaborar, esto depende de varias precisiones: </a:t>
            </a:r>
          </a:p>
          <a:p>
            <a:pPr marL="514350" indent="-514350">
              <a:lnSpc>
                <a:spcPct val="100000"/>
              </a:lnSpc>
              <a:buFont typeface="+mj-lt"/>
              <a:buAutoNum type="arabicPeriod"/>
            </a:pPr>
            <a:r>
              <a:rPr lang="es-MX" sz="2400" dirty="0"/>
              <a:t>Las razones por las cuales surgió la investigación. </a:t>
            </a:r>
          </a:p>
          <a:p>
            <a:pPr marL="514350" indent="-514350">
              <a:lnSpc>
                <a:spcPct val="100000"/>
              </a:lnSpc>
              <a:buFont typeface="+mj-lt"/>
              <a:buAutoNum type="arabicPeriod"/>
            </a:pPr>
            <a:r>
              <a:rPr lang="es-MX" sz="2400" dirty="0"/>
              <a:t>Los usuarios, receptores o lectores del estudio. </a:t>
            </a:r>
          </a:p>
          <a:p>
            <a:pPr marL="514350" indent="-514350">
              <a:lnSpc>
                <a:spcPct val="100000"/>
              </a:lnSpc>
              <a:buFont typeface="+mj-lt"/>
              <a:buAutoNum type="arabicPeriod"/>
            </a:pPr>
            <a:r>
              <a:rPr lang="es-MX" sz="2400" dirty="0"/>
              <a:t>El contexto en el cual lo presenta.</a:t>
            </a:r>
            <a:endParaRPr lang="es-PE" sz="2400" dirty="0"/>
          </a:p>
        </p:txBody>
      </p:sp>
    </p:spTree>
    <p:extLst>
      <p:ext uri="{BB962C8B-B14F-4D97-AF65-F5344CB8AC3E}">
        <p14:creationId xmlns:p14="http://schemas.microsoft.com/office/powerpoint/2010/main" val="3683780232"/>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77F4E13-39CE-5426-22A5-BF7E4A52E153}"/>
              </a:ext>
            </a:extLst>
          </p:cNvPr>
          <p:cNvSpPr>
            <a:spLocks noGrp="1"/>
          </p:cNvSpPr>
          <p:nvPr>
            <p:ph type="title"/>
          </p:nvPr>
        </p:nvSpPr>
        <p:spPr>
          <a:xfrm>
            <a:off x="838200" y="329499"/>
            <a:ext cx="10515600" cy="1325563"/>
          </a:xfrm>
        </p:spPr>
        <p:txBody>
          <a:bodyPr>
            <a:normAutofit/>
          </a:bodyPr>
          <a:lstStyle/>
          <a:p>
            <a:r>
              <a:rPr lang="es-PE" sz="2800" dirty="0"/>
              <a:t>Extensión</a:t>
            </a:r>
          </a:p>
        </p:txBody>
      </p:sp>
      <p:sp>
        <p:nvSpPr>
          <p:cNvPr id="3" name="Marcador de contenido 2">
            <a:extLst>
              <a:ext uri="{FF2B5EF4-FFF2-40B4-BE49-F238E27FC236}">
                <a16:creationId xmlns:a16="http://schemas.microsoft.com/office/drawing/2014/main" id="{870EE1BB-A57E-4EF8-DE19-E1147BFD4C77}"/>
              </a:ext>
            </a:extLst>
          </p:cNvPr>
          <p:cNvSpPr>
            <a:spLocks noGrp="1"/>
          </p:cNvSpPr>
          <p:nvPr>
            <p:ph idx="1"/>
          </p:nvPr>
        </p:nvSpPr>
        <p:spPr>
          <a:xfrm>
            <a:off x="5202314" y="843379"/>
            <a:ext cx="6151485" cy="5333584"/>
          </a:xfrm>
        </p:spPr>
        <p:txBody>
          <a:bodyPr anchor="ctr">
            <a:normAutofit/>
          </a:bodyPr>
          <a:lstStyle/>
          <a:p>
            <a:pPr marL="0" indent="0" algn="ctr">
              <a:lnSpc>
                <a:spcPct val="150000"/>
              </a:lnSpc>
              <a:buNone/>
            </a:pPr>
            <a:r>
              <a:rPr lang="es-MX" sz="2400" dirty="0"/>
              <a:t>El primer aspecto que debes considerar es la extensión.</a:t>
            </a:r>
          </a:p>
          <a:p>
            <a:pPr marL="0" indent="0" algn="ctr">
              <a:lnSpc>
                <a:spcPct val="150000"/>
              </a:lnSpc>
              <a:buNone/>
            </a:pPr>
            <a:r>
              <a:rPr lang="es-MX" sz="2400" dirty="0"/>
              <a:t>Hay usuarios y normatividades que permiten “lienzos” más extensos que otros. Por ello, los informes varían en tamaño, pues este depende del estudio en sí y las normas editoriales. Aunque la tendencia actual es incluir solo los elementos y contenidos realmente necesarios.</a:t>
            </a:r>
            <a:endParaRPr lang="es-PE" sz="2400" dirty="0"/>
          </a:p>
        </p:txBody>
      </p:sp>
    </p:spTree>
    <p:extLst>
      <p:ext uri="{BB962C8B-B14F-4D97-AF65-F5344CB8AC3E}">
        <p14:creationId xmlns:p14="http://schemas.microsoft.com/office/powerpoint/2010/main" val="527513748"/>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A53C0A6-DA47-1B28-BDF0-273A055280B8}"/>
              </a:ext>
            </a:extLst>
          </p:cNvPr>
          <p:cNvSpPr>
            <a:spLocks noGrp="1"/>
          </p:cNvSpPr>
          <p:nvPr>
            <p:ph type="title"/>
          </p:nvPr>
        </p:nvSpPr>
        <p:spPr/>
        <p:txBody>
          <a:bodyPr>
            <a:normAutofit/>
          </a:bodyPr>
          <a:lstStyle/>
          <a:p>
            <a:r>
              <a:rPr lang="es-PE" sz="2800" dirty="0"/>
              <a:t>Apartados o secciones</a:t>
            </a:r>
            <a:br>
              <a:rPr lang="es-PE" sz="2800" dirty="0"/>
            </a:br>
            <a:r>
              <a:rPr lang="es-PE" sz="2800" dirty="0"/>
              <a:t>(Propuesta de </a:t>
            </a:r>
            <a:r>
              <a:rPr lang="es-PE" sz="2800" dirty="0" err="1"/>
              <a:t>Hernandez</a:t>
            </a:r>
            <a:r>
              <a:rPr lang="es-PE" sz="2800" dirty="0"/>
              <a:t> Sampieri)</a:t>
            </a:r>
          </a:p>
        </p:txBody>
      </p:sp>
      <p:sp>
        <p:nvSpPr>
          <p:cNvPr id="3" name="Marcador de contenido 2">
            <a:extLst>
              <a:ext uri="{FF2B5EF4-FFF2-40B4-BE49-F238E27FC236}">
                <a16:creationId xmlns:a16="http://schemas.microsoft.com/office/drawing/2014/main" id="{E35820FE-B283-10C0-A4C1-DF94419C67DA}"/>
              </a:ext>
            </a:extLst>
          </p:cNvPr>
          <p:cNvSpPr>
            <a:spLocks noGrp="1"/>
          </p:cNvSpPr>
          <p:nvPr>
            <p:ph idx="1"/>
          </p:nvPr>
        </p:nvSpPr>
        <p:spPr/>
        <p:txBody>
          <a:bodyPr>
            <a:normAutofit fontScale="92500" lnSpcReduction="20000"/>
          </a:bodyPr>
          <a:lstStyle/>
          <a:p>
            <a:r>
              <a:rPr lang="es-PE" dirty="0"/>
              <a:t>Portada</a:t>
            </a:r>
          </a:p>
          <a:p>
            <a:r>
              <a:rPr lang="es-PE" dirty="0"/>
              <a:t>Índices</a:t>
            </a:r>
          </a:p>
          <a:p>
            <a:r>
              <a:rPr lang="es-PE" dirty="0"/>
              <a:t>Resúmenes</a:t>
            </a:r>
          </a:p>
          <a:p>
            <a:r>
              <a:rPr lang="es-PE" dirty="0"/>
              <a:t>Términos clave</a:t>
            </a:r>
          </a:p>
          <a:p>
            <a:r>
              <a:rPr lang="es-PE" dirty="0"/>
              <a:t>Cuerpo del documento.</a:t>
            </a:r>
          </a:p>
          <a:p>
            <a:pPr lvl="1"/>
            <a:r>
              <a:rPr lang="es-PE" dirty="0"/>
              <a:t>Introducción</a:t>
            </a:r>
          </a:p>
          <a:p>
            <a:pPr lvl="1"/>
            <a:r>
              <a:rPr lang="es-PE" dirty="0"/>
              <a:t>Revisión de la literatura</a:t>
            </a:r>
          </a:p>
          <a:p>
            <a:pPr lvl="1"/>
            <a:r>
              <a:rPr lang="es-PE" dirty="0"/>
              <a:t>Método</a:t>
            </a:r>
          </a:p>
          <a:p>
            <a:pPr lvl="1"/>
            <a:r>
              <a:rPr lang="es-PE" dirty="0"/>
              <a:t>Análisis y resultados</a:t>
            </a:r>
          </a:p>
          <a:p>
            <a:pPr lvl="1"/>
            <a:r>
              <a:rPr lang="es-PE" dirty="0"/>
              <a:t>Discusión</a:t>
            </a:r>
          </a:p>
          <a:p>
            <a:r>
              <a:rPr lang="es-PE" dirty="0"/>
              <a:t>Referencias bibliográficas</a:t>
            </a:r>
          </a:p>
          <a:p>
            <a:r>
              <a:rPr lang="es-PE" dirty="0"/>
              <a:t>Anexos y Apéndices</a:t>
            </a:r>
          </a:p>
        </p:txBody>
      </p:sp>
      <p:pic>
        <p:nvPicPr>
          <p:cNvPr id="4" name="Imagen 3">
            <a:extLst>
              <a:ext uri="{FF2B5EF4-FFF2-40B4-BE49-F238E27FC236}">
                <a16:creationId xmlns:a16="http://schemas.microsoft.com/office/drawing/2014/main" id="{44FFFA89-AE1B-EB41-A1C4-A8B6E694730E}"/>
              </a:ext>
            </a:extLst>
          </p:cNvPr>
          <p:cNvPicPr>
            <a:picLocks noChangeAspect="1"/>
          </p:cNvPicPr>
          <p:nvPr/>
        </p:nvPicPr>
        <p:blipFill>
          <a:blip r:embed="rId2"/>
          <a:stretch>
            <a:fillRect/>
          </a:stretch>
        </p:blipFill>
        <p:spPr>
          <a:xfrm>
            <a:off x="7338951" y="1640218"/>
            <a:ext cx="5467338" cy="5587688"/>
          </a:xfrm>
          <a:prstGeom prst="rect">
            <a:avLst/>
          </a:prstGeom>
        </p:spPr>
      </p:pic>
    </p:spTree>
    <p:extLst>
      <p:ext uri="{BB962C8B-B14F-4D97-AF65-F5344CB8AC3E}">
        <p14:creationId xmlns:p14="http://schemas.microsoft.com/office/powerpoint/2010/main" val="1401809100"/>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D4DA3B3-71C5-FF90-6EE8-8F18D3BF7A6F}"/>
              </a:ext>
            </a:extLst>
          </p:cNvPr>
          <p:cNvSpPr>
            <a:spLocks noGrp="1"/>
          </p:cNvSpPr>
          <p:nvPr>
            <p:ph type="title"/>
          </p:nvPr>
        </p:nvSpPr>
        <p:spPr/>
        <p:txBody>
          <a:bodyPr>
            <a:normAutofit/>
          </a:bodyPr>
          <a:lstStyle/>
          <a:p>
            <a:r>
              <a:rPr lang="es-PE" sz="2800" dirty="0">
                <a:solidFill>
                  <a:srgbClr val="FF0000"/>
                </a:solidFill>
              </a:rPr>
              <a:t>UNMSM: Estructura de una Tesis</a:t>
            </a:r>
            <a:br>
              <a:rPr lang="es-PE" sz="2800" dirty="0">
                <a:solidFill>
                  <a:srgbClr val="FF0000"/>
                </a:solidFill>
              </a:rPr>
            </a:br>
            <a:r>
              <a:rPr lang="es-PE" sz="2800" dirty="0">
                <a:solidFill>
                  <a:srgbClr val="FF0000"/>
                </a:solidFill>
              </a:rPr>
              <a:t>a. Parte Preliminar</a:t>
            </a:r>
          </a:p>
        </p:txBody>
      </p:sp>
      <p:sp>
        <p:nvSpPr>
          <p:cNvPr id="3" name="Marcador de contenido 2">
            <a:extLst>
              <a:ext uri="{FF2B5EF4-FFF2-40B4-BE49-F238E27FC236}">
                <a16:creationId xmlns:a16="http://schemas.microsoft.com/office/drawing/2014/main" id="{13C01055-7EE8-00A8-190C-62ED4D23BA27}"/>
              </a:ext>
            </a:extLst>
          </p:cNvPr>
          <p:cNvSpPr>
            <a:spLocks noGrp="1"/>
          </p:cNvSpPr>
          <p:nvPr>
            <p:ph idx="1"/>
          </p:nvPr>
        </p:nvSpPr>
        <p:spPr/>
        <p:txBody>
          <a:bodyPr anchor="ctr">
            <a:normAutofit/>
          </a:bodyPr>
          <a:lstStyle/>
          <a:p>
            <a:pPr lvl="1"/>
            <a:r>
              <a:rPr lang="es-MX" dirty="0"/>
              <a:t>Carátula externa (cubierta) </a:t>
            </a:r>
          </a:p>
          <a:p>
            <a:pPr lvl="1"/>
            <a:r>
              <a:rPr lang="es-MX" dirty="0"/>
              <a:t>Página en blanco </a:t>
            </a:r>
          </a:p>
          <a:p>
            <a:pPr lvl="1"/>
            <a:r>
              <a:rPr lang="es-MX" dirty="0"/>
              <a:t>Carátula Página de aceptación o veredicto de la Tesis por los miembros del Jurado Examinador </a:t>
            </a:r>
          </a:p>
          <a:p>
            <a:pPr lvl="1"/>
            <a:r>
              <a:rPr lang="es-MX" dirty="0"/>
              <a:t>Página de dedicatoria y agradecimiento (Opcional) </a:t>
            </a:r>
          </a:p>
          <a:p>
            <a:pPr lvl="1"/>
            <a:r>
              <a:rPr lang="es-MX" dirty="0"/>
              <a:t>Índice general </a:t>
            </a:r>
          </a:p>
          <a:p>
            <a:pPr lvl="1"/>
            <a:r>
              <a:rPr lang="es-MX" dirty="0"/>
              <a:t>Lista de cuadros </a:t>
            </a:r>
          </a:p>
          <a:p>
            <a:pPr lvl="1"/>
            <a:r>
              <a:rPr lang="es-MX" dirty="0"/>
              <a:t>Lista de figuras </a:t>
            </a:r>
          </a:p>
          <a:p>
            <a:pPr lvl="1"/>
            <a:r>
              <a:rPr lang="es-MX" dirty="0"/>
              <a:t>Resumen con palabras clave o descriptores en una sola página </a:t>
            </a:r>
          </a:p>
          <a:p>
            <a:pPr lvl="1"/>
            <a:r>
              <a:rPr lang="es-MX" dirty="0"/>
              <a:t>Resumen traducido al idioma inglés </a:t>
            </a:r>
          </a:p>
        </p:txBody>
      </p:sp>
      <p:sp>
        <p:nvSpPr>
          <p:cNvPr id="5" name="CuadroTexto 4">
            <a:extLst>
              <a:ext uri="{FF2B5EF4-FFF2-40B4-BE49-F238E27FC236}">
                <a16:creationId xmlns:a16="http://schemas.microsoft.com/office/drawing/2014/main" id="{53DC3238-5D09-2D1B-E68F-38151604AE0D}"/>
              </a:ext>
            </a:extLst>
          </p:cNvPr>
          <p:cNvSpPr txBox="1"/>
          <p:nvPr/>
        </p:nvSpPr>
        <p:spPr>
          <a:xfrm>
            <a:off x="1220189" y="6460140"/>
            <a:ext cx="8536369" cy="369332"/>
          </a:xfrm>
          <a:prstGeom prst="rect">
            <a:avLst/>
          </a:prstGeom>
          <a:noFill/>
        </p:spPr>
        <p:txBody>
          <a:bodyPr wrap="square">
            <a:spAutoFit/>
          </a:bodyPr>
          <a:lstStyle/>
          <a:p>
            <a:r>
              <a:rPr lang="es-PE" dirty="0">
                <a:hlinkClick r:id="rId2"/>
              </a:rPr>
              <a:t>https://upg.administracion.unmsm.edu.pe/images/tesis/DIRECTIVA-080-TESIS.pdf</a:t>
            </a:r>
            <a:endParaRPr lang="es-PE" dirty="0"/>
          </a:p>
        </p:txBody>
      </p:sp>
    </p:spTree>
    <p:extLst>
      <p:ext uri="{BB962C8B-B14F-4D97-AF65-F5344CB8AC3E}">
        <p14:creationId xmlns:p14="http://schemas.microsoft.com/office/powerpoint/2010/main" val="964919139"/>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D4DA3B3-71C5-FF90-6EE8-8F18D3BF7A6F}"/>
              </a:ext>
            </a:extLst>
          </p:cNvPr>
          <p:cNvSpPr>
            <a:spLocks noGrp="1"/>
          </p:cNvSpPr>
          <p:nvPr>
            <p:ph type="title"/>
          </p:nvPr>
        </p:nvSpPr>
        <p:spPr/>
        <p:txBody>
          <a:bodyPr>
            <a:normAutofit/>
          </a:bodyPr>
          <a:lstStyle/>
          <a:p>
            <a:r>
              <a:rPr lang="es-PE" sz="2800" dirty="0">
                <a:solidFill>
                  <a:srgbClr val="FF0000"/>
                </a:solidFill>
              </a:rPr>
              <a:t>UNMSM: Estructura de una Tesis</a:t>
            </a:r>
            <a:br>
              <a:rPr lang="es-PE" sz="2800" dirty="0">
                <a:solidFill>
                  <a:srgbClr val="FF0000"/>
                </a:solidFill>
              </a:rPr>
            </a:br>
            <a:r>
              <a:rPr lang="es-PE" sz="2800" dirty="0">
                <a:solidFill>
                  <a:srgbClr val="FF0000"/>
                </a:solidFill>
              </a:rPr>
              <a:t>b. Cuerpo de tesis</a:t>
            </a:r>
          </a:p>
        </p:txBody>
      </p:sp>
      <p:sp>
        <p:nvSpPr>
          <p:cNvPr id="3" name="Marcador de contenido 2">
            <a:extLst>
              <a:ext uri="{FF2B5EF4-FFF2-40B4-BE49-F238E27FC236}">
                <a16:creationId xmlns:a16="http://schemas.microsoft.com/office/drawing/2014/main" id="{13C01055-7EE8-00A8-190C-62ED4D23BA27}"/>
              </a:ext>
            </a:extLst>
          </p:cNvPr>
          <p:cNvSpPr>
            <a:spLocks noGrp="1"/>
          </p:cNvSpPr>
          <p:nvPr>
            <p:ph idx="1"/>
          </p:nvPr>
        </p:nvSpPr>
        <p:spPr>
          <a:xfrm>
            <a:off x="4048217" y="2221988"/>
            <a:ext cx="7394359" cy="3540345"/>
          </a:xfrm>
        </p:spPr>
        <p:txBody>
          <a:bodyPr anchor="ctr">
            <a:normAutofit fontScale="70000" lnSpcReduction="20000"/>
          </a:bodyPr>
          <a:lstStyle/>
          <a:p>
            <a:pPr marL="0" indent="0">
              <a:buNone/>
            </a:pPr>
            <a:r>
              <a:rPr lang="es-MX" dirty="0"/>
              <a:t>CAPÍTULO 1: INTRODUCCIÓN </a:t>
            </a:r>
          </a:p>
          <a:p>
            <a:r>
              <a:rPr lang="es-MX" dirty="0"/>
              <a:t>1.1. Situación Problemática</a:t>
            </a:r>
          </a:p>
          <a:p>
            <a:r>
              <a:rPr lang="es-MX" dirty="0"/>
              <a:t>1.2. Formulación del Problema</a:t>
            </a:r>
          </a:p>
          <a:p>
            <a:r>
              <a:rPr lang="es-MX" dirty="0"/>
              <a:t>1.3. Justificación teórica </a:t>
            </a:r>
          </a:p>
          <a:p>
            <a:r>
              <a:rPr lang="es-MX" dirty="0"/>
              <a:t>1.4. Justificación práctica </a:t>
            </a:r>
          </a:p>
          <a:p>
            <a:r>
              <a:rPr lang="es-MX" dirty="0"/>
              <a:t>1.5. Objetivos </a:t>
            </a:r>
          </a:p>
          <a:p>
            <a:pPr lvl="1"/>
            <a:r>
              <a:rPr lang="es-MX" dirty="0"/>
              <a:t>1.5.1. Objetivo general </a:t>
            </a:r>
          </a:p>
          <a:p>
            <a:pPr lvl="1"/>
            <a:r>
              <a:rPr lang="es-MX" dirty="0"/>
              <a:t>1.5.2. Objetivos específicos </a:t>
            </a:r>
          </a:p>
          <a:p>
            <a:r>
              <a:rPr lang="es-MX" dirty="0"/>
              <a:t>1.6. Hipótesis </a:t>
            </a:r>
          </a:p>
          <a:p>
            <a:pPr lvl="1"/>
            <a:r>
              <a:rPr lang="es-MX" dirty="0"/>
              <a:t>1.6.1. Hipótesis general </a:t>
            </a:r>
          </a:p>
          <a:p>
            <a:pPr lvl="1"/>
            <a:r>
              <a:rPr lang="es-MX" dirty="0"/>
              <a:t>1.6.2. Hipótesis específicas </a:t>
            </a:r>
          </a:p>
        </p:txBody>
      </p:sp>
      <p:sp>
        <p:nvSpPr>
          <p:cNvPr id="5" name="CuadroTexto 4">
            <a:extLst>
              <a:ext uri="{FF2B5EF4-FFF2-40B4-BE49-F238E27FC236}">
                <a16:creationId xmlns:a16="http://schemas.microsoft.com/office/drawing/2014/main" id="{53DC3238-5D09-2D1B-E68F-38151604AE0D}"/>
              </a:ext>
            </a:extLst>
          </p:cNvPr>
          <p:cNvSpPr txBox="1"/>
          <p:nvPr/>
        </p:nvSpPr>
        <p:spPr>
          <a:xfrm>
            <a:off x="1220189" y="6506544"/>
            <a:ext cx="8576953" cy="369332"/>
          </a:xfrm>
          <a:prstGeom prst="rect">
            <a:avLst/>
          </a:prstGeom>
          <a:noFill/>
        </p:spPr>
        <p:txBody>
          <a:bodyPr wrap="square">
            <a:spAutoFit/>
          </a:bodyPr>
          <a:lstStyle/>
          <a:p>
            <a:r>
              <a:rPr lang="es-PE" dirty="0">
                <a:hlinkClick r:id="rId2"/>
              </a:rPr>
              <a:t>https://upg.administracion.unmsm.edu.pe/images/tesis/DIRECTIVA-080-TESIS.pdf</a:t>
            </a:r>
            <a:endParaRPr lang="es-PE" dirty="0"/>
          </a:p>
        </p:txBody>
      </p:sp>
    </p:spTree>
    <p:extLst>
      <p:ext uri="{BB962C8B-B14F-4D97-AF65-F5344CB8AC3E}">
        <p14:creationId xmlns:p14="http://schemas.microsoft.com/office/powerpoint/2010/main" val="1755702649"/>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D4DA3B3-71C5-FF90-6EE8-8F18D3BF7A6F}"/>
              </a:ext>
            </a:extLst>
          </p:cNvPr>
          <p:cNvSpPr>
            <a:spLocks noGrp="1"/>
          </p:cNvSpPr>
          <p:nvPr>
            <p:ph type="title"/>
          </p:nvPr>
        </p:nvSpPr>
        <p:spPr/>
        <p:txBody>
          <a:bodyPr>
            <a:normAutofit/>
          </a:bodyPr>
          <a:lstStyle/>
          <a:p>
            <a:r>
              <a:rPr lang="es-PE" sz="2800" dirty="0">
                <a:solidFill>
                  <a:srgbClr val="FF0000"/>
                </a:solidFill>
              </a:rPr>
              <a:t>UNMSM: Estructura de una Tesis</a:t>
            </a:r>
            <a:br>
              <a:rPr lang="es-PE" sz="2800" dirty="0">
                <a:solidFill>
                  <a:srgbClr val="FF0000"/>
                </a:solidFill>
              </a:rPr>
            </a:br>
            <a:r>
              <a:rPr lang="es-PE" sz="2800" dirty="0">
                <a:solidFill>
                  <a:srgbClr val="FF0000"/>
                </a:solidFill>
              </a:rPr>
              <a:t>b. Cuerpo de tesis</a:t>
            </a:r>
          </a:p>
        </p:txBody>
      </p:sp>
      <p:sp>
        <p:nvSpPr>
          <p:cNvPr id="3" name="Marcador de contenido 2">
            <a:extLst>
              <a:ext uri="{FF2B5EF4-FFF2-40B4-BE49-F238E27FC236}">
                <a16:creationId xmlns:a16="http://schemas.microsoft.com/office/drawing/2014/main" id="{13C01055-7EE8-00A8-190C-62ED4D23BA27}"/>
              </a:ext>
            </a:extLst>
          </p:cNvPr>
          <p:cNvSpPr>
            <a:spLocks noGrp="1"/>
          </p:cNvSpPr>
          <p:nvPr>
            <p:ph idx="1"/>
          </p:nvPr>
        </p:nvSpPr>
        <p:spPr>
          <a:xfrm>
            <a:off x="3542190" y="1484416"/>
            <a:ext cx="7811610" cy="5022128"/>
          </a:xfrm>
        </p:spPr>
        <p:txBody>
          <a:bodyPr anchor="ctr">
            <a:normAutofit/>
          </a:bodyPr>
          <a:lstStyle/>
          <a:p>
            <a:pPr marL="0" indent="0">
              <a:buNone/>
            </a:pPr>
            <a:r>
              <a:rPr lang="es-MX" sz="2400" dirty="0"/>
              <a:t>CAPÍTULO 2: MARCO TEÓRICO </a:t>
            </a:r>
          </a:p>
          <a:p>
            <a:r>
              <a:rPr lang="es-MX" sz="2400" dirty="0"/>
              <a:t>2.1. Marco filosófico o epistemológico de la investigación </a:t>
            </a:r>
          </a:p>
          <a:p>
            <a:r>
              <a:rPr lang="es-MX" sz="2400" dirty="0"/>
              <a:t>2.2. Antecedentes de investigación </a:t>
            </a:r>
          </a:p>
          <a:p>
            <a:r>
              <a:rPr lang="es-MX" sz="2400" dirty="0"/>
              <a:t>2.3. Bases teóricas </a:t>
            </a:r>
          </a:p>
          <a:p>
            <a:pPr marL="0" indent="0">
              <a:buNone/>
            </a:pPr>
            <a:r>
              <a:rPr lang="es-MX" sz="2400" dirty="0"/>
              <a:t>CAPÍTULO 3: METODOLOGÍA </a:t>
            </a:r>
          </a:p>
          <a:p>
            <a:r>
              <a:rPr lang="es-MX" sz="2400" dirty="0"/>
              <a:t>3.1. Tipo y Diseño de Investigación </a:t>
            </a:r>
          </a:p>
          <a:p>
            <a:r>
              <a:rPr lang="es-MX" sz="2400" dirty="0"/>
              <a:t>3.2. Población de estudio </a:t>
            </a:r>
          </a:p>
          <a:p>
            <a:r>
              <a:rPr lang="es-MX" sz="2400" dirty="0"/>
              <a:t>3.3. Tamaño de muestra </a:t>
            </a:r>
          </a:p>
          <a:p>
            <a:r>
              <a:rPr lang="es-MX" sz="2400" dirty="0"/>
              <a:t>3.4. Técnicas de recolección de datos</a:t>
            </a:r>
          </a:p>
        </p:txBody>
      </p:sp>
      <p:sp>
        <p:nvSpPr>
          <p:cNvPr id="5" name="CuadroTexto 4">
            <a:extLst>
              <a:ext uri="{FF2B5EF4-FFF2-40B4-BE49-F238E27FC236}">
                <a16:creationId xmlns:a16="http://schemas.microsoft.com/office/drawing/2014/main" id="{53DC3238-5D09-2D1B-E68F-38151604AE0D}"/>
              </a:ext>
            </a:extLst>
          </p:cNvPr>
          <p:cNvSpPr txBox="1"/>
          <p:nvPr/>
        </p:nvSpPr>
        <p:spPr>
          <a:xfrm>
            <a:off x="1220189" y="6506544"/>
            <a:ext cx="8576953" cy="369332"/>
          </a:xfrm>
          <a:prstGeom prst="rect">
            <a:avLst/>
          </a:prstGeom>
          <a:noFill/>
        </p:spPr>
        <p:txBody>
          <a:bodyPr wrap="square">
            <a:spAutoFit/>
          </a:bodyPr>
          <a:lstStyle/>
          <a:p>
            <a:r>
              <a:rPr lang="es-PE" dirty="0">
                <a:hlinkClick r:id="rId2"/>
              </a:rPr>
              <a:t>https://upg.administracion.unmsm.edu.pe/images/tesis/DIRECTIVA-080-TESIS.pdf</a:t>
            </a:r>
            <a:endParaRPr lang="es-PE" dirty="0"/>
          </a:p>
        </p:txBody>
      </p:sp>
    </p:spTree>
    <p:extLst>
      <p:ext uri="{BB962C8B-B14F-4D97-AF65-F5344CB8AC3E}">
        <p14:creationId xmlns:p14="http://schemas.microsoft.com/office/powerpoint/2010/main" val="2291441211"/>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D4DA3B3-71C5-FF90-6EE8-8F18D3BF7A6F}"/>
              </a:ext>
            </a:extLst>
          </p:cNvPr>
          <p:cNvSpPr>
            <a:spLocks noGrp="1"/>
          </p:cNvSpPr>
          <p:nvPr>
            <p:ph type="title"/>
          </p:nvPr>
        </p:nvSpPr>
        <p:spPr/>
        <p:txBody>
          <a:bodyPr>
            <a:normAutofit/>
          </a:bodyPr>
          <a:lstStyle/>
          <a:p>
            <a:r>
              <a:rPr lang="es-PE" sz="2800" dirty="0">
                <a:solidFill>
                  <a:srgbClr val="FF0000"/>
                </a:solidFill>
              </a:rPr>
              <a:t>UNMSM: Estructura de una Tesis</a:t>
            </a:r>
            <a:br>
              <a:rPr lang="es-PE" sz="2800" dirty="0">
                <a:solidFill>
                  <a:srgbClr val="FF0000"/>
                </a:solidFill>
              </a:rPr>
            </a:br>
            <a:r>
              <a:rPr lang="es-PE" sz="2800" dirty="0">
                <a:solidFill>
                  <a:srgbClr val="FF0000"/>
                </a:solidFill>
              </a:rPr>
              <a:t>b. Cuerpo de tesis</a:t>
            </a:r>
          </a:p>
        </p:txBody>
      </p:sp>
      <p:sp>
        <p:nvSpPr>
          <p:cNvPr id="3" name="Marcador de contenido 2">
            <a:extLst>
              <a:ext uri="{FF2B5EF4-FFF2-40B4-BE49-F238E27FC236}">
                <a16:creationId xmlns:a16="http://schemas.microsoft.com/office/drawing/2014/main" id="{13C01055-7EE8-00A8-190C-62ED4D23BA27}"/>
              </a:ext>
            </a:extLst>
          </p:cNvPr>
          <p:cNvSpPr>
            <a:spLocks noGrp="1"/>
          </p:cNvSpPr>
          <p:nvPr>
            <p:ph idx="1"/>
          </p:nvPr>
        </p:nvSpPr>
        <p:spPr/>
        <p:txBody>
          <a:bodyPr anchor="ctr">
            <a:normAutofit fontScale="92500" lnSpcReduction="10000"/>
          </a:bodyPr>
          <a:lstStyle/>
          <a:p>
            <a:pPr marL="0" indent="0">
              <a:buNone/>
            </a:pPr>
            <a:r>
              <a:rPr lang="es-MX" dirty="0"/>
              <a:t>CAPÍTULO 4: RESULTADOS Y DISCUSIÓN</a:t>
            </a:r>
          </a:p>
          <a:p>
            <a:pPr lvl="1"/>
            <a:r>
              <a:rPr lang="es-MX" dirty="0"/>
              <a:t>4.1. Análisis, interpretación y discusión de resultados</a:t>
            </a:r>
          </a:p>
          <a:p>
            <a:pPr lvl="1"/>
            <a:r>
              <a:rPr lang="es-MX" dirty="0"/>
              <a:t>4.2. Pruebas de hipótesis</a:t>
            </a:r>
          </a:p>
          <a:p>
            <a:pPr lvl="1"/>
            <a:r>
              <a:rPr lang="es-MX" dirty="0"/>
              <a:t>4.3. Presentación de resultados</a:t>
            </a:r>
          </a:p>
          <a:p>
            <a:pPr marL="0" indent="0">
              <a:buNone/>
            </a:pPr>
            <a:r>
              <a:rPr lang="es-MX" dirty="0"/>
              <a:t>CAPÍTULO 5: IMPACTOS (OPCIONAL)</a:t>
            </a:r>
          </a:p>
          <a:p>
            <a:pPr lvl="1"/>
            <a:r>
              <a:rPr lang="es-MX" dirty="0"/>
              <a:t>5.1. Propuesta para la solución del problema</a:t>
            </a:r>
          </a:p>
          <a:p>
            <a:pPr lvl="1"/>
            <a:r>
              <a:rPr lang="es-MX" dirty="0"/>
              <a:t>5.2. Costos de implementación de la propuesta</a:t>
            </a:r>
          </a:p>
          <a:p>
            <a:pPr lvl="1"/>
            <a:r>
              <a:rPr lang="es-MX" dirty="0"/>
              <a:t>5.3. Beneficios que aporta la propuesta</a:t>
            </a:r>
          </a:p>
          <a:p>
            <a:pPr marL="0" indent="0">
              <a:buNone/>
            </a:pPr>
            <a:r>
              <a:rPr lang="es-MX" dirty="0"/>
              <a:t>CONCLUSIONES y RECOMENDACIONES</a:t>
            </a:r>
          </a:p>
          <a:p>
            <a:pPr marL="0" indent="0">
              <a:buNone/>
            </a:pPr>
            <a:r>
              <a:rPr lang="es-MX" dirty="0"/>
              <a:t>REFERENCIAS BIBLIOGRÁFICAS</a:t>
            </a:r>
          </a:p>
          <a:p>
            <a:pPr marL="0" indent="0">
              <a:buNone/>
            </a:pPr>
            <a:r>
              <a:rPr lang="es-MX" dirty="0"/>
              <a:t>ANEXOS</a:t>
            </a:r>
            <a:endParaRPr lang="es-PE" dirty="0"/>
          </a:p>
        </p:txBody>
      </p:sp>
      <p:sp>
        <p:nvSpPr>
          <p:cNvPr id="5" name="CuadroTexto 4">
            <a:extLst>
              <a:ext uri="{FF2B5EF4-FFF2-40B4-BE49-F238E27FC236}">
                <a16:creationId xmlns:a16="http://schemas.microsoft.com/office/drawing/2014/main" id="{53DC3238-5D09-2D1B-E68F-38151604AE0D}"/>
              </a:ext>
            </a:extLst>
          </p:cNvPr>
          <p:cNvSpPr txBox="1"/>
          <p:nvPr/>
        </p:nvSpPr>
        <p:spPr>
          <a:xfrm>
            <a:off x="1220190" y="6211669"/>
            <a:ext cx="8232568" cy="646331"/>
          </a:xfrm>
          <a:prstGeom prst="rect">
            <a:avLst/>
          </a:prstGeom>
          <a:noFill/>
        </p:spPr>
        <p:txBody>
          <a:bodyPr wrap="square">
            <a:spAutoFit/>
          </a:bodyPr>
          <a:lstStyle/>
          <a:p>
            <a:r>
              <a:rPr lang="es-PE" dirty="0">
                <a:hlinkClick r:id="rId2"/>
              </a:rPr>
              <a:t>https://upg.administracion.unmsm.edu.pe/images/tesis/DIRECTIVA-080-TESIS.pdf</a:t>
            </a:r>
            <a:endParaRPr lang="es-PE" dirty="0"/>
          </a:p>
          <a:p>
            <a:endParaRPr lang="es-PE" dirty="0"/>
          </a:p>
        </p:txBody>
      </p:sp>
    </p:spTree>
    <p:extLst>
      <p:ext uri="{BB962C8B-B14F-4D97-AF65-F5344CB8AC3E}">
        <p14:creationId xmlns:p14="http://schemas.microsoft.com/office/powerpoint/2010/main" val="949055697"/>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C4DC805-8629-A4D4-B81D-E7E565FD9ADB}"/>
              </a:ext>
            </a:extLst>
          </p:cNvPr>
          <p:cNvSpPr>
            <a:spLocks noGrp="1"/>
          </p:cNvSpPr>
          <p:nvPr>
            <p:ph type="title"/>
          </p:nvPr>
        </p:nvSpPr>
        <p:spPr/>
        <p:txBody>
          <a:bodyPr>
            <a:noAutofit/>
          </a:bodyPr>
          <a:lstStyle/>
          <a:p>
            <a:r>
              <a:rPr lang="es-MX" sz="2800" dirty="0"/>
              <a:t>DIRECTIVA DE LA FACULTAD DE CIENCIAS ECONÓMICAS DE LA PARA LA OBTENCIÓN DEL TÍTULO PROFESIONAL</a:t>
            </a:r>
            <a:endParaRPr lang="es-PE" sz="2800" dirty="0"/>
          </a:p>
        </p:txBody>
      </p:sp>
      <p:sp>
        <p:nvSpPr>
          <p:cNvPr id="3" name="Marcador de contenido 2">
            <a:extLst>
              <a:ext uri="{FF2B5EF4-FFF2-40B4-BE49-F238E27FC236}">
                <a16:creationId xmlns:a16="http://schemas.microsoft.com/office/drawing/2014/main" id="{5B979F28-D9D3-59DB-A065-F885A98F92E9}"/>
              </a:ext>
            </a:extLst>
          </p:cNvPr>
          <p:cNvSpPr>
            <a:spLocks noGrp="1"/>
          </p:cNvSpPr>
          <p:nvPr>
            <p:ph idx="1"/>
          </p:nvPr>
        </p:nvSpPr>
        <p:spPr/>
        <p:txBody>
          <a:bodyPr>
            <a:normAutofit fontScale="77500" lnSpcReduction="20000"/>
          </a:bodyPr>
          <a:lstStyle/>
          <a:p>
            <a:pPr marL="0" indent="0">
              <a:buNone/>
            </a:pPr>
            <a:r>
              <a:rPr lang="es-MX" dirty="0"/>
              <a:t>ANEXO 3. ESTRUCTURA DE LA TESIS </a:t>
            </a:r>
          </a:p>
          <a:p>
            <a:pPr marL="514350" indent="-514350">
              <a:buFont typeface="+mj-lt"/>
              <a:buAutoNum type="arabicPeriod"/>
            </a:pPr>
            <a:r>
              <a:rPr lang="es-MX" dirty="0"/>
              <a:t>Título </a:t>
            </a:r>
          </a:p>
          <a:p>
            <a:pPr marL="514350" indent="-514350">
              <a:buFont typeface="+mj-lt"/>
              <a:buAutoNum type="arabicPeriod"/>
            </a:pPr>
            <a:r>
              <a:rPr lang="es-MX" dirty="0"/>
              <a:t>Agradecimientos </a:t>
            </a:r>
          </a:p>
          <a:p>
            <a:pPr marL="514350" indent="-514350">
              <a:buFont typeface="+mj-lt"/>
              <a:buAutoNum type="arabicPeriod"/>
            </a:pPr>
            <a:r>
              <a:rPr lang="es-MX" dirty="0"/>
              <a:t>Índice </a:t>
            </a:r>
          </a:p>
          <a:p>
            <a:pPr marL="514350" indent="-514350">
              <a:buFont typeface="+mj-lt"/>
              <a:buAutoNum type="arabicPeriod"/>
            </a:pPr>
            <a:r>
              <a:rPr lang="es-MX" dirty="0"/>
              <a:t>Introducción (Justificación, Planteamiento del problema y Objetivos) </a:t>
            </a:r>
          </a:p>
          <a:p>
            <a:pPr marL="514350" indent="-514350">
              <a:buFont typeface="+mj-lt"/>
              <a:buAutoNum type="arabicPeriod"/>
            </a:pPr>
            <a:r>
              <a:rPr lang="es-MX" dirty="0"/>
              <a:t>Capítulo I: Marco teórico (Discusión de hipótesis: Revisión de Literatura) </a:t>
            </a:r>
          </a:p>
          <a:p>
            <a:pPr marL="514350" indent="-514350">
              <a:buFont typeface="+mj-lt"/>
              <a:buAutoNum type="arabicPeriod"/>
            </a:pPr>
            <a:r>
              <a:rPr lang="es-MX" dirty="0"/>
              <a:t>Capítulo II: Análisis de los datos tipo diagnóstico </a:t>
            </a:r>
          </a:p>
          <a:p>
            <a:pPr marL="514350" indent="-514350">
              <a:buFont typeface="+mj-lt"/>
              <a:buAutoNum type="arabicPeriod"/>
            </a:pPr>
            <a:r>
              <a:rPr lang="es-MX" dirty="0"/>
              <a:t>Capítulo III: Planteamiento metodológico (incluye revisión de literatura) </a:t>
            </a:r>
          </a:p>
          <a:p>
            <a:pPr marL="514350" indent="-514350">
              <a:buFont typeface="+mj-lt"/>
              <a:buAutoNum type="arabicPeriod"/>
            </a:pPr>
            <a:r>
              <a:rPr lang="es-MX" dirty="0"/>
              <a:t>Capítulo IV: Análisis de resultados </a:t>
            </a:r>
          </a:p>
          <a:p>
            <a:pPr marL="514350" indent="-514350">
              <a:buFont typeface="+mj-lt"/>
              <a:buAutoNum type="arabicPeriod"/>
            </a:pPr>
            <a:r>
              <a:rPr lang="es-MX" dirty="0"/>
              <a:t>Conclusiones </a:t>
            </a:r>
          </a:p>
          <a:p>
            <a:pPr marL="514350" indent="-514350">
              <a:buFont typeface="+mj-lt"/>
              <a:buAutoNum type="arabicPeriod"/>
            </a:pPr>
            <a:r>
              <a:rPr lang="es-MX" dirty="0"/>
              <a:t>Recomendaciones </a:t>
            </a:r>
          </a:p>
          <a:p>
            <a:pPr marL="514350" indent="-514350">
              <a:buFont typeface="+mj-lt"/>
              <a:buAutoNum type="arabicPeriod"/>
            </a:pPr>
            <a:r>
              <a:rPr lang="es-MX" dirty="0"/>
              <a:t>Referencias bibliográfica</a:t>
            </a:r>
            <a:endParaRPr lang="es-PE" dirty="0"/>
          </a:p>
        </p:txBody>
      </p:sp>
    </p:spTree>
    <p:extLst>
      <p:ext uri="{BB962C8B-B14F-4D97-AF65-F5344CB8AC3E}">
        <p14:creationId xmlns:p14="http://schemas.microsoft.com/office/powerpoint/2010/main" val="2733678925"/>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BABBE4B-4CBC-7070-414A-28E1A9658619}"/>
              </a:ext>
            </a:extLst>
          </p:cNvPr>
          <p:cNvSpPr>
            <a:spLocks noGrp="1"/>
          </p:cNvSpPr>
          <p:nvPr>
            <p:ph type="title"/>
          </p:nvPr>
        </p:nvSpPr>
        <p:spPr/>
        <p:txBody>
          <a:bodyPr>
            <a:normAutofit/>
          </a:bodyPr>
          <a:lstStyle/>
          <a:p>
            <a:r>
              <a:rPr lang="es-PE" sz="2800" dirty="0"/>
              <a:t>Manuales de estilo de publicación</a:t>
            </a:r>
          </a:p>
        </p:txBody>
      </p:sp>
      <p:sp>
        <p:nvSpPr>
          <p:cNvPr id="3" name="Marcador de contenido 2">
            <a:extLst>
              <a:ext uri="{FF2B5EF4-FFF2-40B4-BE49-F238E27FC236}">
                <a16:creationId xmlns:a16="http://schemas.microsoft.com/office/drawing/2014/main" id="{1F170212-67FD-4E2A-F306-5EE3CB167BB2}"/>
              </a:ext>
            </a:extLst>
          </p:cNvPr>
          <p:cNvSpPr>
            <a:spLocks noGrp="1"/>
          </p:cNvSpPr>
          <p:nvPr>
            <p:ph idx="1"/>
          </p:nvPr>
        </p:nvSpPr>
        <p:spPr>
          <a:xfrm>
            <a:off x="3821097" y="2273836"/>
            <a:ext cx="7329256" cy="3265829"/>
          </a:xfrm>
        </p:spPr>
        <p:txBody>
          <a:bodyPr anchor="ctr">
            <a:normAutofit fontScale="92500" lnSpcReduction="20000"/>
          </a:bodyPr>
          <a:lstStyle/>
          <a:p>
            <a:pPr marL="0" indent="0">
              <a:buNone/>
            </a:pPr>
            <a:r>
              <a:rPr lang="es-MX" sz="2400" dirty="0"/>
              <a:t>Los principales estilos de publicación son: </a:t>
            </a:r>
          </a:p>
          <a:p>
            <a:pPr marL="514350" indent="-514350">
              <a:buFont typeface="+mj-lt"/>
              <a:buAutoNum type="arabicPeriod"/>
            </a:pPr>
            <a:r>
              <a:rPr lang="es-MX" sz="2400" b="1" dirty="0">
                <a:solidFill>
                  <a:srgbClr val="FF0000"/>
                </a:solidFill>
              </a:rPr>
              <a:t>APA (American </a:t>
            </a:r>
            <a:r>
              <a:rPr lang="es-MX" sz="2400" b="1" dirty="0" err="1">
                <a:solidFill>
                  <a:srgbClr val="FF0000"/>
                </a:solidFill>
              </a:rPr>
              <a:t>Psychological</a:t>
            </a:r>
            <a:r>
              <a:rPr lang="es-MX" sz="2400" b="1" dirty="0">
                <a:solidFill>
                  <a:srgbClr val="FF0000"/>
                </a:solidFill>
              </a:rPr>
              <a:t> </a:t>
            </a:r>
            <a:r>
              <a:rPr lang="es-MX" sz="2400" b="1" dirty="0" err="1">
                <a:solidFill>
                  <a:srgbClr val="FF0000"/>
                </a:solidFill>
              </a:rPr>
              <a:t>Association</a:t>
            </a:r>
            <a:r>
              <a:rPr lang="es-MX" sz="2400" b="1" dirty="0">
                <a:solidFill>
                  <a:srgbClr val="FF0000"/>
                </a:solidFill>
              </a:rPr>
              <a:t>) </a:t>
            </a:r>
          </a:p>
          <a:p>
            <a:pPr marL="514350" indent="-514350">
              <a:buFont typeface="+mj-lt"/>
              <a:buAutoNum type="arabicPeriod"/>
            </a:pPr>
            <a:r>
              <a:rPr lang="es-MX" sz="2400" dirty="0"/>
              <a:t>Vancouver </a:t>
            </a:r>
          </a:p>
          <a:p>
            <a:pPr marL="514350" indent="-514350">
              <a:buFont typeface="+mj-lt"/>
              <a:buAutoNum type="arabicPeriod"/>
            </a:pPr>
            <a:r>
              <a:rPr lang="es-MX" sz="2400" dirty="0"/>
              <a:t>Harvard </a:t>
            </a:r>
          </a:p>
          <a:p>
            <a:pPr marL="514350" indent="-514350">
              <a:buFont typeface="+mj-lt"/>
              <a:buAutoNum type="arabicPeriod"/>
            </a:pPr>
            <a:r>
              <a:rPr lang="es-MX" sz="2400" dirty="0"/>
              <a:t>Chicago </a:t>
            </a:r>
          </a:p>
          <a:p>
            <a:pPr marL="514350" indent="-514350">
              <a:buFont typeface="+mj-lt"/>
              <a:buAutoNum type="arabicPeriod"/>
            </a:pPr>
            <a:r>
              <a:rPr lang="es-MX" sz="2400" dirty="0"/>
              <a:t>MLA (Modern </a:t>
            </a:r>
            <a:r>
              <a:rPr lang="es-MX" sz="2400" dirty="0" err="1"/>
              <a:t>Language</a:t>
            </a:r>
            <a:r>
              <a:rPr lang="es-MX" sz="2400" dirty="0"/>
              <a:t> </a:t>
            </a:r>
            <a:r>
              <a:rPr lang="es-MX" sz="2400" dirty="0" err="1"/>
              <a:t>Association</a:t>
            </a:r>
            <a:r>
              <a:rPr lang="es-MX" sz="2400" dirty="0"/>
              <a:t>) </a:t>
            </a:r>
          </a:p>
          <a:p>
            <a:pPr marL="514350" indent="-514350">
              <a:buFont typeface="+mj-lt"/>
              <a:buAutoNum type="arabicPeriod"/>
            </a:pPr>
            <a:r>
              <a:rPr lang="es-MX" sz="2400" dirty="0"/>
              <a:t>American Medical </a:t>
            </a:r>
            <a:r>
              <a:rPr lang="es-MX" sz="2400" dirty="0" err="1"/>
              <a:t>Association</a:t>
            </a:r>
            <a:r>
              <a:rPr lang="es-MX" sz="2400" dirty="0"/>
              <a:t> (AMA) </a:t>
            </a:r>
          </a:p>
          <a:p>
            <a:pPr marL="0" indent="0">
              <a:buNone/>
            </a:pPr>
            <a:r>
              <a:rPr lang="es-MX" sz="2400" dirty="0"/>
              <a:t>Cada uno tiene sus propias reglas y pueden encontrarse manuales sobre el estilo específico. </a:t>
            </a:r>
            <a:endParaRPr lang="es-PE" sz="2400" dirty="0"/>
          </a:p>
        </p:txBody>
      </p:sp>
    </p:spTree>
    <p:extLst>
      <p:ext uri="{BB962C8B-B14F-4D97-AF65-F5344CB8AC3E}">
        <p14:creationId xmlns:p14="http://schemas.microsoft.com/office/powerpoint/2010/main" val="10569778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CC51BD6-7764-3F89-3881-01F06B7D85F1}"/>
              </a:ext>
            </a:extLst>
          </p:cNvPr>
          <p:cNvSpPr>
            <a:spLocks noGrp="1"/>
          </p:cNvSpPr>
          <p:nvPr>
            <p:ph type="title"/>
          </p:nvPr>
        </p:nvSpPr>
        <p:spPr/>
        <p:txBody>
          <a:bodyPr>
            <a:normAutofit/>
          </a:bodyPr>
          <a:lstStyle/>
          <a:p>
            <a:pPr algn="ctr"/>
            <a:r>
              <a:rPr lang="es-PE" sz="2800" dirty="0"/>
              <a:t>CARACTERISTICAS ESENCIALES DEL ENFOQUE CUALITATIVO</a:t>
            </a:r>
          </a:p>
        </p:txBody>
      </p:sp>
      <p:sp>
        <p:nvSpPr>
          <p:cNvPr id="3" name="Marcador de contenido 2">
            <a:extLst>
              <a:ext uri="{FF2B5EF4-FFF2-40B4-BE49-F238E27FC236}">
                <a16:creationId xmlns:a16="http://schemas.microsoft.com/office/drawing/2014/main" id="{48D667B7-E3CA-9234-228A-6D4F5615C7B5}"/>
              </a:ext>
            </a:extLst>
          </p:cNvPr>
          <p:cNvSpPr>
            <a:spLocks noGrp="1"/>
          </p:cNvSpPr>
          <p:nvPr>
            <p:ph idx="1"/>
          </p:nvPr>
        </p:nvSpPr>
        <p:spPr>
          <a:xfrm>
            <a:off x="838200" y="1527858"/>
            <a:ext cx="10515600" cy="4965017"/>
          </a:xfrm>
        </p:spPr>
        <p:txBody>
          <a:bodyPr anchor="ctr">
            <a:normAutofit fontScale="62500" lnSpcReduction="20000"/>
          </a:bodyPr>
          <a:lstStyle/>
          <a:p>
            <a:pPr marL="514350" indent="-514350">
              <a:buFont typeface="+mj-lt"/>
              <a:buAutoNum type="arabicPeriod" startAt="7"/>
            </a:pPr>
            <a:r>
              <a:rPr lang="es-MX" dirty="0"/>
              <a:t>Se define a través de las interpretaciones de los participantes y del investigador respecto de sus propias realidades. De este modo, convergen varios puntos de vista, por lo menos los de los participantes, los del investigador y los que se producen mediante la interacción de todos los actores. Además, son realidades que van modificándose conforme transcurre el estudio y son las fuentes de los datos.</a:t>
            </a:r>
          </a:p>
          <a:p>
            <a:pPr marL="514350" indent="-514350">
              <a:buFont typeface="+mj-lt"/>
              <a:buAutoNum type="arabicPeriod" startAt="7"/>
            </a:pPr>
            <a:r>
              <a:rPr lang="es-MX" dirty="0"/>
              <a:t>El investigador se introduce y recopila información sobre las percepciones, emociones, prioridades, vivencias, significados y cualidades de los participantes, y construye el conocimiento, siempre consciente de que es parte del fenómeno analizado. También, le resultan de interés las interacciones entre individuos, grupos y colectividades</a:t>
            </a:r>
          </a:p>
          <a:p>
            <a:pPr marL="514350" indent="-514350">
              <a:buFont typeface="+mj-lt"/>
              <a:buAutoNum type="arabicPeriod" startAt="7"/>
            </a:pPr>
            <a:r>
              <a:rPr lang="es-MX" dirty="0"/>
              <a:t>Se basa en métodos de recolección de datos no estandarizados al inicio ni completamente predeterminados. Los datos cualitativos consisten fundamentalmente en narrativas de diferentes clases: escritas, verbales, visuales (como fotografías e imágenes), auditivas (sonidos y grabaciones de audio), audiovisuales (por ejemplo, videos), artefactos, etcétera. 10 La rutas de la investigación </a:t>
            </a:r>
          </a:p>
          <a:p>
            <a:pPr marL="514350" indent="-514350">
              <a:buFont typeface="+mj-lt"/>
              <a:buAutoNum type="arabicPeriod" startAt="7"/>
            </a:pPr>
            <a:r>
              <a:rPr lang="es-MX" dirty="0"/>
              <a:t>Por lo anterior, en las investigaciones cualitativas se producen datos y resultados en forma de notas, diagramas, mapas o “cuadros humanos” para generar descripciones detalladas. </a:t>
            </a:r>
          </a:p>
          <a:p>
            <a:pPr marL="514350" indent="-514350">
              <a:buFont typeface="+mj-lt"/>
              <a:buAutoNum type="arabicPeriod" startAt="7"/>
            </a:pPr>
            <a:r>
              <a:rPr lang="es-MX" dirty="0"/>
              <a:t>El explorador cualitativo ante todo extrae significado de los datos y no necesita reducirlos a números ni analizarlos estadísticamente, aunque el conteo de regularidades y diferencias puede utilizarse para fortalecer el análisis. </a:t>
            </a:r>
          </a:p>
          <a:p>
            <a:pPr marL="514350" indent="-514350">
              <a:buFont typeface="+mj-lt"/>
              <a:buAutoNum type="arabicPeriod" startAt="7"/>
            </a:pPr>
            <a:r>
              <a:rPr lang="es-MX" dirty="0"/>
              <a:t>Los estudios cualitativos regularmente no pretenden generalizar de manera probabilística los resultados a poblaciones más amplias ni obtener necesariamente muestras representativas; incluso en ocasiones no buscan que las investigaciones se repliquen. Ante todo, se pretende que se sitúen y contextualicen los descubrimientos.</a:t>
            </a:r>
            <a:endParaRPr lang="es-PE" dirty="0"/>
          </a:p>
        </p:txBody>
      </p:sp>
    </p:spTree>
    <p:extLst>
      <p:ext uri="{BB962C8B-B14F-4D97-AF65-F5344CB8AC3E}">
        <p14:creationId xmlns:p14="http://schemas.microsoft.com/office/powerpoint/2010/main" val="3345200594"/>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5C7524E-BE78-91B2-7670-DF90F8210EFC}"/>
              </a:ext>
            </a:extLst>
          </p:cNvPr>
          <p:cNvSpPr>
            <a:spLocks noGrp="1"/>
          </p:cNvSpPr>
          <p:nvPr>
            <p:ph type="title"/>
          </p:nvPr>
        </p:nvSpPr>
        <p:spPr/>
        <p:txBody>
          <a:bodyPr>
            <a:normAutofit/>
          </a:bodyPr>
          <a:lstStyle/>
          <a:p>
            <a:r>
              <a:rPr lang="es-PE" sz="2800" dirty="0"/>
              <a:t>Algunas recomendaciones para redactar el reporte</a:t>
            </a:r>
          </a:p>
        </p:txBody>
      </p:sp>
      <p:sp>
        <p:nvSpPr>
          <p:cNvPr id="3" name="Marcador de contenido 2">
            <a:extLst>
              <a:ext uri="{FF2B5EF4-FFF2-40B4-BE49-F238E27FC236}">
                <a16:creationId xmlns:a16="http://schemas.microsoft.com/office/drawing/2014/main" id="{73C93F60-0C31-D007-3B21-5C3CDA9EFCE1}"/>
              </a:ext>
            </a:extLst>
          </p:cNvPr>
          <p:cNvSpPr>
            <a:spLocks noGrp="1"/>
          </p:cNvSpPr>
          <p:nvPr>
            <p:ph idx="1"/>
          </p:nvPr>
        </p:nvSpPr>
        <p:spPr>
          <a:xfrm>
            <a:off x="838200" y="1825625"/>
            <a:ext cx="10515600" cy="4667250"/>
          </a:xfrm>
        </p:spPr>
        <p:txBody>
          <a:bodyPr anchor="ctr">
            <a:normAutofit fontScale="70000" lnSpcReduction="20000"/>
          </a:bodyPr>
          <a:lstStyle/>
          <a:p>
            <a:r>
              <a:rPr lang="es-MX" dirty="0"/>
              <a:t>Trabajar siguiendo un boceto o bosquejo (inicia con un primer índice o índice tentativo). </a:t>
            </a:r>
          </a:p>
          <a:p>
            <a:r>
              <a:rPr lang="es-MX" dirty="0"/>
              <a:t>Al redactar un apartado o capítulo tener en mente. </a:t>
            </a:r>
          </a:p>
          <a:p>
            <a:r>
              <a:rPr lang="es-MX" dirty="0"/>
              <a:t>Utiliza la voz activa. </a:t>
            </a:r>
          </a:p>
          <a:p>
            <a:r>
              <a:rPr lang="es-MX" dirty="0"/>
              <a:t>Al redactar mezcla adecuadamente los tiempos.</a:t>
            </a:r>
          </a:p>
          <a:p>
            <a:r>
              <a:rPr lang="es-MX" dirty="0"/>
              <a:t>Eliminar términos ambiguos, redundantes o innecesarios. </a:t>
            </a:r>
          </a:p>
          <a:p>
            <a:r>
              <a:rPr lang="es-MX" dirty="0"/>
              <a:t>Buscar sinónimos para no duplicar palabras en una misma oración o párrafo. </a:t>
            </a:r>
          </a:p>
          <a:p>
            <a:r>
              <a:rPr lang="es-MX" dirty="0"/>
              <a:t>Comienza cada capítulo de la tesis o parte del documento con un párrafo introductorio y señala la estructura, es decir, cómo está compuesto (aplica a marco teórico, método, resultados y discusión). </a:t>
            </a:r>
          </a:p>
          <a:p>
            <a:r>
              <a:rPr lang="es-MX" dirty="0"/>
              <a:t>Al final de cada parte, escribir oraciones o párrafos de transición para señalar lo que sigue en la próxima. Vincula entre apartados de una misma sección o capítulo y evitar saltos conceptuales. </a:t>
            </a:r>
          </a:p>
          <a:p>
            <a:r>
              <a:rPr lang="es-MX" dirty="0"/>
              <a:t>Escribir ligando párrafos paulatinamente. </a:t>
            </a:r>
          </a:p>
          <a:p>
            <a:r>
              <a:rPr lang="es-MX" dirty="0"/>
              <a:t>En los primeros párrafos que redacta de cada apartado, suprime la autocrítica, deja fluir la escritura. Ya que perciba que tiene fluidez, entonces revisa críticamente. </a:t>
            </a:r>
          </a:p>
        </p:txBody>
      </p:sp>
    </p:spTree>
    <p:extLst>
      <p:ext uri="{BB962C8B-B14F-4D97-AF65-F5344CB8AC3E}">
        <p14:creationId xmlns:p14="http://schemas.microsoft.com/office/powerpoint/2010/main" val="2167378245"/>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5C7524E-BE78-91B2-7670-DF90F8210EFC}"/>
              </a:ext>
            </a:extLst>
          </p:cNvPr>
          <p:cNvSpPr>
            <a:spLocks noGrp="1"/>
          </p:cNvSpPr>
          <p:nvPr>
            <p:ph type="title"/>
          </p:nvPr>
        </p:nvSpPr>
        <p:spPr/>
        <p:txBody>
          <a:bodyPr>
            <a:normAutofit/>
          </a:bodyPr>
          <a:lstStyle/>
          <a:p>
            <a:r>
              <a:rPr lang="es-PE" sz="2800" dirty="0"/>
              <a:t>Algunas recomendaciones para redactar el reporte</a:t>
            </a:r>
          </a:p>
        </p:txBody>
      </p:sp>
      <p:sp>
        <p:nvSpPr>
          <p:cNvPr id="3" name="Marcador de contenido 2">
            <a:extLst>
              <a:ext uri="{FF2B5EF4-FFF2-40B4-BE49-F238E27FC236}">
                <a16:creationId xmlns:a16="http://schemas.microsoft.com/office/drawing/2014/main" id="{73C93F60-0C31-D007-3B21-5C3CDA9EFCE1}"/>
              </a:ext>
            </a:extLst>
          </p:cNvPr>
          <p:cNvSpPr>
            <a:spLocks noGrp="1"/>
          </p:cNvSpPr>
          <p:nvPr>
            <p:ph idx="1"/>
          </p:nvPr>
        </p:nvSpPr>
        <p:spPr>
          <a:xfrm>
            <a:off x="838200" y="1825625"/>
            <a:ext cx="10515600" cy="4515798"/>
          </a:xfrm>
        </p:spPr>
        <p:txBody>
          <a:bodyPr anchor="ctr">
            <a:normAutofit fontScale="70000" lnSpcReduction="20000"/>
          </a:bodyPr>
          <a:lstStyle/>
          <a:p>
            <a:r>
              <a:rPr lang="es-MX" dirty="0"/>
              <a:t>Utilizar títulos o encabezados como guías para el lector. </a:t>
            </a:r>
          </a:p>
          <a:p>
            <a:r>
              <a:rPr lang="es-MX" dirty="0" err="1"/>
              <a:t>Asegúrarse</a:t>
            </a:r>
            <a:r>
              <a:rPr lang="es-MX" dirty="0"/>
              <a:t> de que las secciones de un apartado están relacionadas entre sí. </a:t>
            </a:r>
          </a:p>
          <a:p>
            <a:r>
              <a:rPr lang="es-MX" dirty="0"/>
              <a:t>Al redactar el marco teórico o revisión de la literatura verifica que cada apartado o sección esté vinculada con el planteamiento (pregúntate: ¿este apartado está vinculado al planteamiento? Si no es así, es posible que ese apartado no venga al caso y tengas que eliminarlo). </a:t>
            </a:r>
          </a:p>
          <a:p>
            <a:r>
              <a:rPr lang="es-MX" dirty="0"/>
              <a:t>Revisar el índice y el manuscrito con otros colegas que sepan del tema, tu profesor y compañeros. Incluso, es conveniente que una persona no especialista en el tema (pero con educación profesional) lea el documento para verificar la claridad. </a:t>
            </a:r>
          </a:p>
          <a:p>
            <a:r>
              <a:rPr lang="es-MX" dirty="0"/>
              <a:t>Desarrollar todos los elementos de manera muy concisa o resumida. </a:t>
            </a:r>
          </a:p>
          <a:p>
            <a:r>
              <a:rPr lang="es-MX" dirty="0"/>
              <a:t>En todo momento debes buscar explicaciones directas, así como eliminar repeticiones, argumentos innecesarios y redundancia no justificada.</a:t>
            </a:r>
          </a:p>
          <a:p>
            <a:r>
              <a:rPr lang="es-MX" dirty="0"/>
              <a:t> En el lenguaje debe ser muy cuidadoso y sensible, no puede utilizar términos despectivos refiriéndote a personas con capacidades distintas, grupos étnicos diferentes al tuyo, etc.; para ello, es necesario consultar algún manual de los recomendados, como APA. </a:t>
            </a:r>
            <a:endParaRPr lang="es-PE" dirty="0"/>
          </a:p>
        </p:txBody>
      </p:sp>
    </p:spTree>
    <p:extLst>
      <p:ext uri="{BB962C8B-B14F-4D97-AF65-F5344CB8AC3E}">
        <p14:creationId xmlns:p14="http://schemas.microsoft.com/office/powerpoint/2010/main" val="3969219026"/>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E387E447-5764-0A7D-8227-BED4ACC94863}"/>
              </a:ext>
            </a:extLst>
          </p:cNvPr>
          <p:cNvSpPr>
            <a:spLocks noGrp="1"/>
          </p:cNvSpPr>
          <p:nvPr>
            <p:ph type="ctrTitle"/>
          </p:nvPr>
        </p:nvSpPr>
        <p:spPr/>
        <p:txBody>
          <a:bodyPr>
            <a:normAutofit/>
          </a:bodyPr>
          <a:lstStyle/>
          <a:p>
            <a:r>
              <a:rPr lang="es-PE" sz="3600" dirty="0"/>
              <a:t>TEMA 14: </a:t>
            </a:r>
            <a:br>
              <a:rPr lang="es-PE" sz="3600" dirty="0"/>
            </a:br>
            <a:r>
              <a:rPr lang="es-PE" sz="3600" dirty="0"/>
              <a:t>ELABORACIÓN Y PRESENTACION DEL REPORTE DE RESULTADOS</a:t>
            </a:r>
          </a:p>
        </p:txBody>
      </p:sp>
      <p:sp>
        <p:nvSpPr>
          <p:cNvPr id="5" name="Subtítulo 4">
            <a:extLst>
              <a:ext uri="{FF2B5EF4-FFF2-40B4-BE49-F238E27FC236}">
                <a16:creationId xmlns:a16="http://schemas.microsoft.com/office/drawing/2014/main" id="{28C09AEE-2084-F8D3-598F-B5D0FBAB0F4A}"/>
              </a:ext>
            </a:extLst>
          </p:cNvPr>
          <p:cNvSpPr>
            <a:spLocks noGrp="1"/>
          </p:cNvSpPr>
          <p:nvPr>
            <p:ph type="subTitle" idx="1"/>
          </p:nvPr>
        </p:nvSpPr>
        <p:spPr/>
        <p:txBody>
          <a:bodyPr/>
          <a:lstStyle/>
          <a:p>
            <a:endParaRPr lang="es-PE" dirty="0"/>
          </a:p>
        </p:txBody>
      </p:sp>
    </p:spTree>
    <p:extLst>
      <p:ext uri="{BB962C8B-B14F-4D97-AF65-F5344CB8AC3E}">
        <p14:creationId xmlns:p14="http://schemas.microsoft.com/office/powerpoint/2010/main" val="89981372"/>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D4DA3B3-71C5-FF90-6EE8-8F18D3BF7A6F}"/>
              </a:ext>
            </a:extLst>
          </p:cNvPr>
          <p:cNvSpPr>
            <a:spLocks noGrp="1"/>
          </p:cNvSpPr>
          <p:nvPr>
            <p:ph type="title"/>
          </p:nvPr>
        </p:nvSpPr>
        <p:spPr/>
        <p:txBody>
          <a:bodyPr>
            <a:normAutofit/>
          </a:bodyPr>
          <a:lstStyle/>
          <a:p>
            <a:r>
              <a:rPr lang="es-PE" sz="2800" dirty="0">
                <a:solidFill>
                  <a:srgbClr val="FF0000"/>
                </a:solidFill>
              </a:rPr>
              <a:t>UNMSM: Estructura de una Tesis</a:t>
            </a:r>
            <a:br>
              <a:rPr lang="es-PE" sz="2800" dirty="0">
                <a:solidFill>
                  <a:srgbClr val="FF0000"/>
                </a:solidFill>
              </a:rPr>
            </a:br>
            <a:r>
              <a:rPr lang="es-PE" sz="2800" dirty="0">
                <a:solidFill>
                  <a:srgbClr val="FF0000"/>
                </a:solidFill>
              </a:rPr>
              <a:t>a. Parte Preliminar</a:t>
            </a:r>
          </a:p>
        </p:txBody>
      </p:sp>
      <p:sp>
        <p:nvSpPr>
          <p:cNvPr id="3" name="Marcador de contenido 2">
            <a:extLst>
              <a:ext uri="{FF2B5EF4-FFF2-40B4-BE49-F238E27FC236}">
                <a16:creationId xmlns:a16="http://schemas.microsoft.com/office/drawing/2014/main" id="{13C01055-7EE8-00A8-190C-62ED4D23BA27}"/>
              </a:ext>
            </a:extLst>
          </p:cNvPr>
          <p:cNvSpPr>
            <a:spLocks noGrp="1"/>
          </p:cNvSpPr>
          <p:nvPr>
            <p:ph idx="1"/>
          </p:nvPr>
        </p:nvSpPr>
        <p:spPr/>
        <p:txBody>
          <a:bodyPr anchor="ctr">
            <a:normAutofit/>
          </a:bodyPr>
          <a:lstStyle/>
          <a:p>
            <a:pPr lvl="1"/>
            <a:r>
              <a:rPr lang="es-MX" dirty="0"/>
              <a:t>Carátula externa (cubierta) </a:t>
            </a:r>
          </a:p>
          <a:p>
            <a:pPr lvl="1"/>
            <a:r>
              <a:rPr lang="es-MX" dirty="0"/>
              <a:t>Página en blanco </a:t>
            </a:r>
          </a:p>
          <a:p>
            <a:pPr lvl="1"/>
            <a:r>
              <a:rPr lang="es-MX" dirty="0"/>
              <a:t>Carátula Página de aceptación o veredicto de la Tesis por los miembros del Jurado Examinador </a:t>
            </a:r>
          </a:p>
          <a:p>
            <a:pPr lvl="1"/>
            <a:r>
              <a:rPr lang="es-MX" dirty="0"/>
              <a:t>Página de dedicatoria y agradecimiento (Opcional) </a:t>
            </a:r>
          </a:p>
          <a:p>
            <a:pPr lvl="1"/>
            <a:r>
              <a:rPr lang="es-MX" dirty="0"/>
              <a:t>Índice general </a:t>
            </a:r>
          </a:p>
          <a:p>
            <a:pPr lvl="1"/>
            <a:r>
              <a:rPr lang="es-MX" dirty="0"/>
              <a:t>Lista de cuadros </a:t>
            </a:r>
          </a:p>
          <a:p>
            <a:pPr lvl="1"/>
            <a:r>
              <a:rPr lang="es-MX" dirty="0"/>
              <a:t>Lista de figuras </a:t>
            </a:r>
          </a:p>
          <a:p>
            <a:pPr lvl="1"/>
            <a:r>
              <a:rPr lang="es-MX" dirty="0"/>
              <a:t>Resumen con palabras clave o descriptores en una sola página </a:t>
            </a:r>
          </a:p>
          <a:p>
            <a:pPr lvl="1"/>
            <a:r>
              <a:rPr lang="es-MX" dirty="0"/>
              <a:t>Resumen traducido al idioma inglés </a:t>
            </a:r>
          </a:p>
        </p:txBody>
      </p:sp>
      <p:sp>
        <p:nvSpPr>
          <p:cNvPr id="5" name="CuadroTexto 4">
            <a:extLst>
              <a:ext uri="{FF2B5EF4-FFF2-40B4-BE49-F238E27FC236}">
                <a16:creationId xmlns:a16="http://schemas.microsoft.com/office/drawing/2014/main" id="{53DC3238-5D09-2D1B-E68F-38151604AE0D}"/>
              </a:ext>
            </a:extLst>
          </p:cNvPr>
          <p:cNvSpPr txBox="1"/>
          <p:nvPr/>
        </p:nvSpPr>
        <p:spPr>
          <a:xfrm>
            <a:off x="1220189" y="6460140"/>
            <a:ext cx="8536369" cy="369332"/>
          </a:xfrm>
          <a:prstGeom prst="rect">
            <a:avLst/>
          </a:prstGeom>
          <a:noFill/>
        </p:spPr>
        <p:txBody>
          <a:bodyPr wrap="square">
            <a:spAutoFit/>
          </a:bodyPr>
          <a:lstStyle/>
          <a:p>
            <a:r>
              <a:rPr lang="es-PE" dirty="0">
                <a:hlinkClick r:id="rId2"/>
              </a:rPr>
              <a:t>https://upg.administracion.unmsm.edu.pe/images/tesis/DIRECTIVA-080-TESIS.pdf</a:t>
            </a:r>
            <a:endParaRPr lang="es-PE" dirty="0"/>
          </a:p>
        </p:txBody>
      </p:sp>
    </p:spTree>
    <p:extLst>
      <p:ext uri="{BB962C8B-B14F-4D97-AF65-F5344CB8AC3E}">
        <p14:creationId xmlns:p14="http://schemas.microsoft.com/office/powerpoint/2010/main" val="576953272"/>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D4DA3B3-71C5-FF90-6EE8-8F18D3BF7A6F}"/>
              </a:ext>
            </a:extLst>
          </p:cNvPr>
          <p:cNvSpPr>
            <a:spLocks noGrp="1"/>
          </p:cNvSpPr>
          <p:nvPr>
            <p:ph type="title"/>
          </p:nvPr>
        </p:nvSpPr>
        <p:spPr/>
        <p:txBody>
          <a:bodyPr>
            <a:normAutofit/>
          </a:bodyPr>
          <a:lstStyle/>
          <a:p>
            <a:r>
              <a:rPr lang="es-PE" sz="2800" dirty="0">
                <a:solidFill>
                  <a:srgbClr val="FF0000"/>
                </a:solidFill>
              </a:rPr>
              <a:t>UNMSM: Estructura de una Tesis</a:t>
            </a:r>
            <a:br>
              <a:rPr lang="es-PE" sz="2800" dirty="0">
                <a:solidFill>
                  <a:srgbClr val="FF0000"/>
                </a:solidFill>
              </a:rPr>
            </a:br>
            <a:r>
              <a:rPr lang="es-PE" sz="2800" dirty="0">
                <a:solidFill>
                  <a:srgbClr val="FF0000"/>
                </a:solidFill>
              </a:rPr>
              <a:t>b. Cuerpo de tesis</a:t>
            </a:r>
          </a:p>
        </p:txBody>
      </p:sp>
      <p:sp>
        <p:nvSpPr>
          <p:cNvPr id="3" name="Marcador de contenido 2">
            <a:extLst>
              <a:ext uri="{FF2B5EF4-FFF2-40B4-BE49-F238E27FC236}">
                <a16:creationId xmlns:a16="http://schemas.microsoft.com/office/drawing/2014/main" id="{13C01055-7EE8-00A8-190C-62ED4D23BA27}"/>
              </a:ext>
            </a:extLst>
          </p:cNvPr>
          <p:cNvSpPr>
            <a:spLocks noGrp="1"/>
          </p:cNvSpPr>
          <p:nvPr>
            <p:ph idx="1"/>
          </p:nvPr>
        </p:nvSpPr>
        <p:spPr>
          <a:xfrm>
            <a:off x="4048217" y="2221988"/>
            <a:ext cx="7394359" cy="3540345"/>
          </a:xfrm>
        </p:spPr>
        <p:txBody>
          <a:bodyPr anchor="ctr">
            <a:normAutofit fontScale="70000" lnSpcReduction="20000"/>
          </a:bodyPr>
          <a:lstStyle/>
          <a:p>
            <a:pPr marL="0" indent="0">
              <a:buNone/>
            </a:pPr>
            <a:r>
              <a:rPr lang="es-MX" dirty="0"/>
              <a:t>CAPÍTULO 1: INTRODUCCIÓN </a:t>
            </a:r>
          </a:p>
          <a:p>
            <a:r>
              <a:rPr lang="es-MX" dirty="0"/>
              <a:t>1.1. Situación Problemática</a:t>
            </a:r>
          </a:p>
          <a:p>
            <a:r>
              <a:rPr lang="es-MX" dirty="0"/>
              <a:t>1.2. Formulación del Problema</a:t>
            </a:r>
          </a:p>
          <a:p>
            <a:r>
              <a:rPr lang="es-MX" dirty="0"/>
              <a:t>1.3. Justificación teórica </a:t>
            </a:r>
          </a:p>
          <a:p>
            <a:r>
              <a:rPr lang="es-MX" dirty="0"/>
              <a:t>1.4. Justificación práctica </a:t>
            </a:r>
          </a:p>
          <a:p>
            <a:r>
              <a:rPr lang="es-MX" dirty="0"/>
              <a:t>1.5. Objetivos </a:t>
            </a:r>
          </a:p>
          <a:p>
            <a:pPr lvl="1"/>
            <a:r>
              <a:rPr lang="es-MX" dirty="0"/>
              <a:t>1.5.1. Objetivo general </a:t>
            </a:r>
          </a:p>
          <a:p>
            <a:pPr lvl="1"/>
            <a:r>
              <a:rPr lang="es-MX" dirty="0"/>
              <a:t>1.5.2. Objetivos específicos </a:t>
            </a:r>
          </a:p>
          <a:p>
            <a:r>
              <a:rPr lang="es-MX" dirty="0"/>
              <a:t>1.6. Hipótesis </a:t>
            </a:r>
          </a:p>
          <a:p>
            <a:pPr lvl="1"/>
            <a:r>
              <a:rPr lang="es-MX" dirty="0"/>
              <a:t>1.6.1. Hipótesis general </a:t>
            </a:r>
          </a:p>
          <a:p>
            <a:pPr lvl="1"/>
            <a:r>
              <a:rPr lang="es-MX" dirty="0"/>
              <a:t>1.6.2. Hipótesis específicas </a:t>
            </a:r>
          </a:p>
        </p:txBody>
      </p:sp>
      <p:sp>
        <p:nvSpPr>
          <p:cNvPr id="5" name="CuadroTexto 4">
            <a:extLst>
              <a:ext uri="{FF2B5EF4-FFF2-40B4-BE49-F238E27FC236}">
                <a16:creationId xmlns:a16="http://schemas.microsoft.com/office/drawing/2014/main" id="{53DC3238-5D09-2D1B-E68F-38151604AE0D}"/>
              </a:ext>
            </a:extLst>
          </p:cNvPr>
          <p:cNvSpPr txBox="1"/>
          <p:nvPr/>
        </p:nvSpPr>
        <p:spPr>
          <a:xfrm>
            <a:off x="1220189" y="6506544"/>
            <a:ext cx="8576953" cy="369332"/>
          </a:xfrm>
          <a:prstGeom prst="rect">
            <a:avLst/>
          </a:prstGeom>
          <a:noFill/>
        </p:spPr>
        <p:txBody>
          <a:bodyPr wrap="square">
            <a:spAutoFit/>
          </a:bodyPr>
          <a:lstStyle/>
          <a:p>
            <a:r>
              <a:rPr lang="es-PE" dirty="0">
                <a:hlinkClick r:id="rId2"/>
              </a:rPr>
              <a:t>https://upg.administracion.unmsm.edu.pe/images/tesis/DIRECTIVA-080-TESIS.pdf</a:t>
            </a:r>
            <a:endParaRPr lang="es-PE" dirty="0"/>
          </a:p>
        </p:txBody>
      </p:sp>
    </p:spTree>
    <p:extLst>
      <p:ext uri="{BB962C8B-B14F-4D97-AF65-F5344CB8AC3E}">
        <p14:creationId xmlns:p14="http://schemas.microsoft.com/office/powerpoint/2010/main" val="4205914510"/>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D4DA3B3-71C5-FF90-6EE8-8F18D3BF7A6F}"/>
              </a:ext>
            </a:extLst>
          </p:cNvPr>
          <p:cNvSpPr>
            <a:spLocks noGrp="1"/>
          </p:cNvSpPr>
          <p:nvPr>
            <p:ph type="title"/>
          </p:nvPr>
        </p:nvSpPr>
        <p:spPr/>
        <p:txBody>
          <a:bodyPr>
            <a:normAutofit/>
          </a:bodyPr>
          <a:lstStyle/>
          <a:p>
            <a:r>
              <a:rPr lang="es-PE" sz="2800" dirty="0">
                <a:solidFill>
                  <a:srgbClr val="FF0000"/>
                </a:solidFill>
              </a:rPr>
              <a:t>UNMSM: Estructura de una Tesis</a:t>
            </a:r>
            <a:br>
              <a:rPr lang="es-PE" sz="2800" dirty="0">
                <a:solidFill>
                  <a:srgbClr val="FF0000"/>
                </a:solidFill>
              </a:rPr>
            </a:br>
            <a:r>
              <a:rPr lang="es-PE" sz="2800" dirty="0">
                <a:solidFill>
                  <a:srgbClr val="FF0000"/>
                </a:solidFill>
              </a:rPr>
              <a:t>b. Cuerpo de tesis</a:t>
            </a:r>
          </a:p>
        </p:txBody>
      </p:sp>
      <p:sp>
        <p:nvSpPr>
          <p:cNvPr id="3" name="Marcador de contenido 2">
            <a:extLst>
              <a:ext uri="{FF2B5EF4-FFF2-40B4-BE49-F238E27FC236}">
                <a16:creationId xmlns:a16="http://schemas.microsoft.com/office/drawing/2014/main" id="{13C01055-7EE8-00A8-190C-62ED4D23BA27}"/>
              </a:ext>
            </a:extLst>
          </p:cNvPr>
          <p:cNvSpPr>
            <a:spLocks noGrp="1"/>
          </p:cNvSpPr>
          <p:nvPr>
            <p:ph idx="1"/>
          </p:nvPr>
        </p:nvSpPr>
        <p:spPr>
          <a:xfrm>
            <a:off x="3542190" y="1484416"/>
            <a:ext cx="7811610" cy="5022128"/>
          </a:xfrm>
        </p:spPr>
        <p:txBody>
          <a:bodyPr anchor="ctr">
            <a:normAutofit/>
          </a:bodyPr>
          <a:lstStyle/>
          <a:p>
            <a:pPr marL="0" indent="0">
              <a:buNone/>
            </a:pPr>
            <a:r>
              <a:rPr lang="es-MX" sz="2400" dirty="0"/>
              <a:t>CAPÍTULO 2: MARCO TEÓRICO </a:t>
            </a:r>
          </a:p>
          <a:p>
            <a:r>
              <a:rPr lang="es-MX" sz="2400" dirty="0"/>
              <a:t>2.1. Marco filosófico o epistemológico de la investigación </a:t>
            </a:r>
          </a:p>
          <a:p>
            <a:r>
              <a:rPr lang="es-MX" sz="2400" dirty="0"/>
              <a:t>2.2. Antecedentes de investigación </a:t>
            </a:r>
          </a:p>
          <a:p>
            <a:r>
              <a:rPr lang="es-MX" sz="2400" dirty="0"/>
              <a:t>2.3. Bases teóricas </a:t>
            </a:r>
          </a:p>
          <a:p>
            <a:pPr marL="0" indent="0">
              <a:buNone/>
            </a:pPr>
            <a:r>
              <a:rPr lang="es-MX" sz="2400" dirty="0"/>
              <a:t>CAPÍTULO 3: METODOLOGÍA </a:t>
            </a:r>
          </a:p>
          <a:p>
            <a:r>
              <a:rPr lang="es-MX" sz="2400" dirty="0"/>
              <a:t>3.1. Tipo y Diseño de Investigación </a:t>
            </a:r>
          </a:p>
          <a:p>
            <a:r>
              <a:rPr lang="es-MX" sz="2400" dirty="0"/>
              <a:t>3.2. Población de estudio </a:t>
            </a:r>
          </a:p>
          <a:p>
            <a:r>
              <a:rPr lang="es-MX" sz="2400" dirty="0"/>
              <a:t>3.3. Tamaño de muestra </a:t>
            </a:r>
          </a:p>
          <a:p>
            <a:r>
              <a:rPr lang="es-MX" sz="2400" dirty="0"/>
              <a:t>3.4. Técnicas de recolección de datos</a:t>
            </a:r>
          </a:p>
        </p:txBody>
      </p:sp>
      <p:sp>
        <p:nvSpPr>
          <p:cNvPr id="5" name="CuadroTexto 4">
            <a:extLst>
              <a:ext uri="{FF2B5EF4-FFF2-40B4-BE49-F238E27FC236}">
                <a16:creationId xmlns:a16="http://schemas.microsoft.com/office/drawing/2014/main" id="{53DC3238-5D09-2D1B-E68F-38151604AE0D}"/>
              </a:ext>
            </a:extLst>
          </p:cNvPr>
          <p:cNvSpPr txBox="1"/>
          <p:nvPr/>
        </p:nvSpPr>
        <p:spPr>
          <a:xfrm>
            <a:off x="1220189" y="6506544"/>
            <a:ext cx="8576953" cy="369332"/>
          </a:xfrm>
          <a:prstGeom prst="rect">
            <a:avLst/>
          </a:prstGeom>
          <a:noFill/>
        </p:spPr>
        <p:txBody>
          <a:bodyPr wrap="square">
            <a:spAutoFit/>
          </a:bodyPr>
          <a:lstStyle/>
          <a:p>
            <a:r>
              <a:rPr lang="es-PE" dirty="0">
                <a:hlinkClick r:id="rId2"/>
              </a:rPr>
              <a:t>https://upg.administracion.unmsm.edu.pe/images/tesis/DIRECTIVA-080-TESIS.pdf</a:t>
            </a:r>
            <a:endParaRPr lang="es-PE" dirty="0"/>
          </a:p>
        </p:txBody>
      </p:sp>
    </p:spTree>
    <p:extLst>
      <p:ext uri="{BB962C8B-B14F-4D97-AF65-F5344CB8AC3E}">
        <p14:creationId xmlns:p14="http://schemas.microsoft.com/office/powerpoint/2010/main" val="1599802927"/>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D4DA3B3-71C5-FF90-6EE8-8F18D3BF7A6F}"/>
              </a:ext>
            </a:extLst>
          </p:cNvPr>
          <p:cNvSpPr>
            <a:spLocks noGrp="1"/>
          </p:cNvSpPr>
          <p:nvPr>
            <p:ph type="title"/>
          </p:nvPr>
        </p:nvSpPr>
        <p:spPr/>
        <p:txBody>
          <a:bodyPr>
            <a:normAutofit/>
          </a:bodyPr>
          <a:lstStyle/>
          <a:p>
            <a:r>
              <a:rPr lang="es-PE" sz="2800" dirty="0">
                <a:solidFill>
                  <a:srgbClr val="FF0000"/>
                </a:solidFill>
              </a:rPr>
              <a:t>UNMSM: Estructura de una Tesis</a:t>
            </a:r>
            <a:br>
              <a:rPr lang="es-PE" sz="2800" dirty="0">
                <a:solidFill>
                  <a:srgbClr val="FF0000"/>
                </a:solidFill>
              </a:rPr>
            </a:br>
            <a:r>
              <a:rPr lang="es-PE" sz="2800" dirty="0">
                <a:solidFill>
                  <a:srgbClr val="FF0000"/>
                </a:solidFill>
              </a:rPr>
              <a:t>b. Cuerpo de tesis</a:t>
            </a:r>
          </a:p>
        </p:txBody>
      </p:sp>
      <p:sp>
        <p:nvSpPr>
          <p:cNvPr id="3" name="Marcador de contenido 2">
            <a:extLst>
              <a:ext uri="{FF2B5EF4-FFF2-40B4-BE49-F238E27FC236}">
                <a16:creationId xmlns:a16="http://schemas.microsoft.com/office/drawing/2014/main" id="{13C01055-7EE8-00A8-190C-62ED4D23BA27}"/>
              </a:ext>
            </a:extLst>
          </p:cNvPr>
          <p:cNvSpPr>
            <a:spLocks noGrp="1"/>
          </p:cNvSpPr>
          <p:nvPr>
            <p:ph idx="1"/>
          </p:nvPr>
        </p:nvSpPr>
        <p:spPr/>
        <p:txBody>
          <a:bodyPr anchor="ctr">
            <a:normAutofit fontScale="92500" lnSpcReduction="10000"/>
          </a:bodyPr>
          <a:lstStyle/>
          <a:p>
            <a:pPr marL="0" indent="0">
              <a:buNone/>
            </a:pPr>
            <a:r>
              <a:rPr lang="es-MX" dirty="0"/>
              <a:t>CAPÍTULO 4: RESULTADOS Y DISCUSIÓN</a:t>
            </a:r>
          </a:p>
          <a:p>
            <a:pPr lvl="1"/>
            <a:r>
              <a:rPr lang="es-MX" dirty="0"/>
              <a:t>4.1. Análisis, interpretación y discusión de resultados</a:t>
            </a:r>
          </a:p>
          <a:p>
            <a:pPr lvl="1"/>
            <a:r>
              <a:rPr lang="es-MX" dirty="0"/>
              <a:t>4.2. Pruebas de hipótesis</a:t>
            </a:r>
          </a:p>
          <a:p>
            <a:pPr lvl="1"/>
            <a:r>
              <a:rPr lang="es-MX" dirty="0"/>
              <a:t>4.3. Presentación de resultados</a:t>
            </a:r>
          </a:p>
          <a:p>
            <a:pPr marL="0" indent="0">
              <a:buNone/>
            </a:pPr>
            <a:r>
              <a:rPr lang="es-MX" dirty="0"/>
              <a:t>CAPÍTULO 5: IMPACTOS (OPCIONAL)</a:t>
            </a:r>
          </a:p>
          <a:p>
            <a:pPr lvl="1"/>
            <a:r>
              <a:rPr lang="es-MX" dirty="0"/>
              <a:t>5.1. Propuesta para la solución del problema</a:t>
            </a:r>
          </a:p>
          <a:p>
            <a:pPr lvl="1"/>
            <a:r>
              <a:rPr lang="es-MX" dirty="0"/>
              <a:t>5.2. Costos de implementación de la propuesta</a:t>
            </a:r>
          </a:p>
          <a:p>
            <a:pPr lvl="1"/>
            <a:r>
              <a:rPr lang="es-MX" dirty="0"/>
              <a:t>5.3. Beneficios que aporta la propuesta</a:t>
            </a:r>
          </a:p>
          <a:p>
            <a:pPr marL="0" indent="0">
              <a:buNone/>
            </a:pPr>
            <a:r>
              <a:rPr lang="es-MX" dirty="0"/>
              <a:t>CONCLUSIONES y RECOMENDACIONES</a:t>
            </a:r>
          </a:p>
          <a:p>
            <a:pPr marL="0" indent="0">
              <a:buNone/>
            </a:pPr>
            <a:r>
              <a:rPr lang="es-MX" dirty="0"/>
              <a:t>REFERENCIAS BIBLIOGRÁFICAS</a:t>
            </a:r>
          </a:p>
          <a:p>
            <a:pPr marL="0" indent="0">
              <a:buNone/>
            </a:pPr>
            <a:r>
              <a:rPr lang="es-MX" dirty="0"/>
              <a:t>ANEXOS</a:t>
            </a:r>
            <a:endParaRPr lang="es-PE" dirty="0"/>
          </a:p>
        </p:txBody>
      </p:sp>
      <p:sp>
        <p:nvSpPr>
          <p:cNvPr id="5" name="CuadroTexto 4">
            <a:extLst>
              <a:ext uri="{FF2B5EF4-FFF2-40B4-BE49-F238E27FC236}">
                <a16:creationId xmlns:a16="http://schemas.microsoft.com/office/drawing/2014/main" id="{53DC3238-5D09-2D1B-E68F-38151604AE0D}"/>
              </a:ext>
            </a:extLst>
          </p:cNvPr>
          <p:cNvSpPr txBox="1"/>
          <p:nvPr/>
        </p:nvSpPr>
        <p:spPr>
          <a:xfrm>
            <a:off x="1220190" y="6211669"/>
            <a:ext cx="8232568" cy="646331"/>
          </a:xfrm>
          <a:prstGeom prst="rect">
            <a:avLst/>
          </a:prstGeom>
          <a:noFill/>
        </p:spPr>
        <p:txBody>
          <a:bodyPr wrap="square">
            <a:spAutoFit/>
          </a:bodyPr>
          <a:lstStyle/>
          <a:p>
            <a:r>
              <a:rPr lang="es-PE" dirty="0">
                <a:hlinkClick r:id="rId2"/>
              </a:rPr>
              <a:t>https://upg.administracion.unmsm.edu.pe/images/tesis/DIRECTIVA-080-TESIS.pdf</a:t>
            </a:r>
            <a:endParaRPr lang="es-PE" dirty="0"/>
          </a:p>
          <a:p>
            <a:endParaRPr lang="es-PE" dirty="0"/>
          </a:p>
        </p:txBody>
      </p:sp>
    </p:spTree>
    <p:extLst>
      <p:ext uri="{BB962C8B-B14F-4D97-AF65-F5344CB8AC3E}">
        <p14:creationId xmlns:p14="http://schemas.microsoft.com/office/powerpoint/2010/main" val="4185688482"/>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E387E447-5764-0A7D-8227-BED4ACC94863}"/>
              </a:ext>
            </a:extLst>
          </p:cNvPr>
          <p:cNvSpPr>
            <a:spLocks noGrp="1"/>
          </p:cNvSpPr>
          <p:nvPr>
            <p:ph type="ctrTitle"/>
          </p:nvPr>
        </p:nvSpPr>
        <p:spPr/>
        <p:txBody>
          <a:bodyPr>
            <a:normAutofit/>
          </a:bodyPr>
          <a:lstStyle/>
          <a:p>
            <a:r>
              <a:rPr lang="es-PE" sz="3600" dirty="0"/>
              <a:t>TEMA 15: </a:t>
            </a:r>
            <a:br>
              <a:rPr lang="es-PE" sz="3600" dirty="0"/>
            </a:br>
            <a:r>
              <a:rPr lang="es-PE" sz="3600" dirty="0"/>
              <a:t>COMENTARIOS ACERCA DE LA INVESTIGACION</a:t>
            </a:r>
          </a:p>
        </p:txBody>
      </p:sp>
      <p:sp>
        <p:nvSpPr>
          <p:cNvPr id="5" name="Subtítulo 4">
            <a:extLst>
              <a:ext uri="{FF2B5EF4-FFF2-40B4-BE49-F238E27FC236}">
                <a16:creationId xmlns:a16="http://schemas.microsoft.com/office/drawing/2014/main" id="{28C09AEE-2084-F8D3-598F-B5D0FBAB0F4A}"/>
              </a:ext>
            </a:extLst>
          </p:cNvPr>
          <p:cNvSpPr>
            <a:spLocks noGrp="1"/>
          </p:cNvSpPr>
          <p:nvPr>
            <p:ph type="subTitle" idx="1"/>
          </p:nvPr>
        </p:nvSpPr>
        <p:spPr/>
        <p:txBody>
          <a:bodyPr/>
          <a:lstStyle/>
          <a:p>
            <a:endParaRPr lang="es-PE" dirty="0"/>
          </a:p>
        </p:txBody>
      </p:sp>
    </p:spTree>
    <p:extLst>
      <p:ext uri="{BB962C8B-B14F-4D97-AF65-F5344CB8AC3E}">
        <p14:creationId xmlns:p14="http://schemas.microsoft.com/office/powerpoint/2010/main" val="1859676247"/>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149DFB0-CECD-0988-D087-31C77F2662D4}"/>
              </a:ext>
            </a:extLst>
          </p:cNvPr>
          <p:cNvSpPr>
            <a:spLocks noGrp="1"/>
          </p:cNvSpPr>
          <p:nvPr>
            <p:ph type="title"/>
          </p:nvPr>
        </p:nvSpPr>
        <p:spPr/>
        <p:txBody>
          <a:bodyPr>
            <a:normAutofit/>
          </a:bodyPr>
          <a:lstStyle/>
          <a:p>
            <a:r>
              <a:rPr lang="es-PE" sz="2800" dirty="0"/>
              <a:t>Consideraciones acerca de  la elección del tema de investigación</a:t>
            </a:r>
          </a:p>
        </p:txBody>
      </p:sp>
      <p:sp>
        <p:nvSpPr>
          <p:cNvPr id="3" name="Marcador de contenido 2">
            <a:extLst>
              <a:ext uri="{FF2B5EF4-FFF2-40B4-BE49-F238E27FC236}">
                <a16:creationId xmlns:a16="http://schemas.microsoft.com/office/drawing/2014/main" id="{CEE413E3-ECAC-AA5E-B17B-32C6A5875782}"/>
              </a:ext>
            </a:extLst>
          </p:cNvPr>
          <p:cNvSpPr>
            <a:spLocks noGrp="1"/>
          </p:cNvSpPr>
          <p:nvPr>
            <p:ph idx="1"/>
          </p:nvPr>
        </p:nvSpPr>
        <p:spPr/>
        <p:txBody>
          <a:bodyPr anchor="ctr"/>
          <a:lstStyle/>
          <a:p>
            <a:r>
              <a:rPr lang="es-PE" dirty="0"/>
              <a:t>Que le guste investigar.</a:t>
            </a:r>
          </a:p>
          <a:p>
            <a:r>
              <a:rPr lang="es-PE" dirty="0"/>
              <a:t>Tener conocimiento de un tema o varios, pero no muchos.</a:t>
            </a:r>
          </a:p>
          <a:p>
            <a:r>
              <a:rPr lang="es-PE" dirty="0"/>
              <a:t>Que existan investigaciones respecto al tema. Bibliografía.</a:t>
            </a:r>
          </a:p>
          <a:p>
            <a:r>
              <a:rPr lang="es-PE" dirty="0"/>
              <a:t>Tener la posibilidad de acceso a la información.</a:t>
            </a:r>
          </a:p>
          <a:p>
            <a:r>
              <a:rPr lang="es-PE" dirty="0"/>
              <a:t>Buscar un auspiciador. Proveedor de fondos financieros.</a:t>
            </a:r>
          </a:p>
          <a:p>
            <a:r>
              <a:rPr lang="es-PE" dirty="0"/>
              <a:t>Tener un método de investigación: Procesar y Sistematizar la información.</a:t>
            </a:r>
          </a:p>
          <a:p>
            <a:r>
              <a:rPr lang="es-PE" dirty="0"/>
              <a:t>Ser parte de un equipo: varios investigadores que trabajan de manera conjunta.</a:t>
            </a:r>
          </a:p>
        </p:txBody>
      </p:sp>
    </p:spTree>
    <p:extLst>
      <p:ext uri="{BB962C8B-B14F-4D97-AF65-F5344CB8AC3E}">
        <p14:creationId xmlns:p14="http://schemas.microsoft.com/office/powerpoint/2010/main" val="1086724257"/>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D4DA3B3-71C5-FF90-6EE8-8F18D3BF7A6F}"/>
              </a:ext>
            </a:extLst>
          </p:cNvPr>
          <p:cNvSpPr>
            <a:spLocks noGrp="1"/>
          </p:cNvSpPr>
          <p:nvPr>
            <p:ph type="title"/>
          </p:nvPr>
        </p:nvSpPr>
        <p:spPr/>
        <p:txBody>
          <a:bodyPr>
            <a:normAutofit/>
          </a:bodyPr>
          <a:lstStyle/>
          <a:p>
            <a:r>
              <a:rPr lang="es-PE" sz="2800" dirty="0">
                <a:solidFill>
                  <a:srgbClr val="FF0000"/>
                </a:solidFill>
              </a:rPr>
              <a:t>UNMSM: Estructura de una Tesis</a:t>
            </a:r>
            <a:br>
              <a:rPr lang="es-PE" sz="2800" dirty="0">
                <a:solidFill>
                  <a:srgbClr val="FF0000"/>
                </a:solidFill>
              </a:rPr>
            </a:br>
            <a:r>
              <a:rPr lang="es-PE" sz="2800" dirty="0">
                <a:solidFill>
                  <a:srgbClr val="FF0000"/>
                </a:solidFill>
              </a:rPr>
              <a:t>a. Parte Preliminar</a:t>
            </a:r>
          </a:p>
        </p:txBody>
      </p:sp>
      <p:sp>
        <p:nvSpPr>
          <p:cNvPr id="3" name="Marcador de contenido 2">
            <a:extLst>
              <a:ext uri="{FF2B5EF4-FFF2-40B4-BE49-F238E27FC236}">
                <a16:creationId xmlns:a16="http://schemas.microsoft.com/office/drawing/2014/main" id="{13C01055-7EE8-00A8-190C-62ED4D23BA27}"/>
              </a:ext>
            </a:extLst>
          </p:cNvPr>
          <p:cNvSpPr>
            <a:spLocks noGrp="1"/>
          </p:cNvSpPr>
          <p:nvPr>
            <p:ph idx="1"/>
          </p:nvPr>
        </p:nvSpPr>
        <p:spPr/>
        <p:txBody>
          <a:bodyPr anchor="ctr">
            <a:normAutofit/>
          </a:bodyPr>
          <a:lstStyle/>
          <a:p>
            <a:pPr lvl="1"/>
            <a:r>
              <a:rPr lang="es-MX" dirty="0"/>
              <a:t>Carátula externa (cubierta) </a:t>
            </a:r>
          </a:p>
          <a:p>
            <a:pPr lvl="1"/>
            <a:r>
              <a:rPr lang="es-MX" dirty="0"/>
              <a:t>Página en blanco </a:t>
            </a:r>
          </a:p>
          <a:p>
            <a:pPr lvl="1"/>
            <a:r>
              <a:rPr lang="es-MX" dirty="0"/>
              <a:t>Carátula Página de aceptación o veredicto de la Tesis por los miembros del Jurado Examinador </a:t>
            </a:r>
          </a:p>
          <a:p>
            <a:pPr lvl="1"/>
            <a:r>
              <a:rPr lang="es-MX" dirty="0"/>
              <a:t>Página de dedicatoria y agradecimiento (Opcional) </a:t>
            </a:r>
          </a:p>
          <a:p>
            <a:pPr lvl="1"/>
            <a:r>
              <a:rPr lang="es-MX" dirty="0"/>
              <a:t>Índice general </a:t>
            </a:r>
          </a:p>
          <a:p>
            <a:pPr lvl="1"/>
            <a:r>
              <a:rPr lang="es-MX" dirty="0"/>
              <a:t>Lista de cuadros </a:t>
            </a:r>
          </a:p>
          <a:p>
            <a:pPr lvl="1"/>
            <a:r>
              <a:rPr lang="es-MX" dirty="0"/>
              <a:t>Lista de figuras </a:t>
            </a:r>
          </a:p>
          <a:p>
            <a:pPr lvl="1"/>
            <a:r>
              <a:rPr lang="es-MX" dirty="0"/>
              <a:t>Resumen con palabras clave o descriptores en una sola página </a:t>
            </a:r>
          </a:p>
          <a:p>
            <a:pPr lvl="1"/>
            <a:r>
              <a:rPr lang="es-MX" dirty="0"/>
              <a:t>Resumen traducido al idioma inglés </a:t>
            </a:r>
          </a:p>
        </p:txBody>
      </p:sp>
      <p:sp>
        <p:nvSpPr>
          <p:cNvPr id="5" name="CuadroTexto 4">
            <a:extLst>
              <a:ext uri="{FF2B5EF4-FFF2-40B4-BE49-F238E27FC236}">
                <a16:creationId xmlns:a16="http://schemas.microsoft.com/office/drawing/2014/main" id="{53DC3238-5D09-2D1B-E68F-38151604AE0D}"/>
              </a:ext>
            </a:extLst>
          </p:cNvPr>
          <p:cNvSpPr txBox="1"/>
          <p:nvPr/>
        </p:nvSpPr>
        <p:spPr>
          <a:xfrm>
            <a:off x="1220189" y="6460140"/>
            <a:ext cx="8536369" cy="369332"/>
          </a:xfrm>
          <a:prstGeom prst="rect">
            <a:avLst/>
          </a:prstGeom>
          <a:noFill/>
        </p:spPr>
        <p:txBody>
          <a:bodyPr wrap="square">
            <a:spAutoFit/>
          </a:bodyPr>
          <a:lstStyle/>
          <a:p>
            <a:r>
              <a:rPr lang="es-PE" dirty="0">
                <a:hlinkClick r:id="rId2"/>
              </a:rPr>
              <a:t>https://upg.administracion.unmsm.edu.pe/images/tesis/DIRECTIVA-080-TESIS.pdf</a:t>
            </a:r>
            <a:endParaRPr lang="es-PE" dirty="0"/>
          </a:p>
        </p:txBody>
      </p:sp>
    </p:spTree>
    <p:extLst>
      <p:ext uri="{BB962C8B-B14F-4D97-AF65-F5344CB8AC3E}">
        <p14:creationId xmlns:p14="http://schemas.microsoft.com/office/powerpoint/2010/main" val="23402314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E229458-C0FC-1F62-C206-C4AAB56AEFEA}"/>
              </a:ext>
            </a:extLst>
          </p:cNvPr>
          <p:cNvSpPr>
            <a:spLocks noGrp="1"/>
          </p:cNvSpPr>
          <p:nvPr>
            <p:ph type="title"/>
          </p:nvPr>
        </p:nvSpPr>
        <p:spPr/>
        <p:txBody>
          <a:bodyPr>
            <a:normAutofit/>
          </a:bodyPr>
          <a:lstStyle/>
          <a:p>
            <a:r>
              <a:rPr lang="es-PE" sz="2800" dirty="0"/>
              <a:t>LA RUTA MIXTA</a:t>
            </a:r>
          </a:p>
        </p:txBody>
      </p:sp>
      <p:sp>
        <p:nvSpPr>
          <p:cNvPr id="3" name="Marcador de contenido 2">
            <a:extLst>
              <a:ext uri="{FF2B5EF4-FFF2-40B4-BE49-F238E27FC236}">
                <a16:creationId xmlns:a16="http://schemas.microsoft.com/office/drawing/2014/main" id="{D6773C95-1747-32DC-9A00-9F1A0085B007}"/>
              </a:ext>
            </a:extLst>
          </p:cNvPr>
          <p:cNvSpPr>
            <a:spLocks noGrp="1"/>
          </p:cNvSpPr>
          <p:nvPr>
            <p:ph idx="1"/>
          </p:nvPr>
        </p:nvSpPr>
        <p:spPr/>
        <p:txBody>
          <a:bodyPr anchor="ctr"/>
          <a:lstStyle/>
          <a:p>
            <a:pPr marL="0" indent="0" algn="ctr">
              <a:lnSpc>
                <a:spcPct val="100000"/>
              </a:lnSpc>
              <a:buNone/>
            </a:pPr>
            <a:r>
              <a:rPr lang="es-MX" dirty="0"/>
              <a:t>Esta tercera vía para realizar investigación entrelaza a las dos anteriores (cuantitativa y cualitativa) y las mezcla, pero es más que la suma de las dos anteriores e implica su interacción y potenciación. Los métodos mixtos o híbridos representan un conjunto de procesos sistemáticos, empíricos y críticos de investigación e implican la recolección y el análisis de datos tanto cuantitativos como cualitativos, así como su integración y discusión conjunta, para realizar inferencias producto de toda la información recabada (denominadas </a:t>
            </a:r>
            <a:r>
              <a:rPr lang="es-MX" dirty="0" err="1"/>
              <a:t>metainferencias</a:t>
            </a:r>
            <a:r>
              <a:rPr lang="es-MX" dirty="0"/>
              <a:t>) y lograr un mayor entendimiento del fenómeno bajo estudio.</a:t>
            </a:r>
            <a:endParaRPr lang="es-PE" dirty="0"/>
          </a:p>
        </p:txBody>
      </p:sp>
    </p:spTree>
    <p:extLst>
      <p:ext uri="{BB962C8B-B14F-4D97-AF65-F5344CB8AC3E}">
        <p14:creationId xmlns:p14="http://schemas.microsoft.com/office/powerpoint/2010/main" val="4276168652"/>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D4DA3B3-71C5-FF90-6EE8-8F18D3BF7A6F}"/>
              </a:ext>
            </a:extLst>
          </p:cNvPr>
          <p:cNvSpPr>
            <a:spLocks noGrp="1"/>
          </p:cNvSpPr>
          <p:nvPr>
            <p:ph type="title"/>
          </p:nvPr>
        </p:nvSpPr>
        <p:spPr/>
        <p:txBody>
          <a:bodyPr>
            <a:normAutofit/>
          </a:bodyPr>
          <a:lstStyle/>
          <a:p>
            <a:r>
              <a:rPr lang="es-PE" sz="2800" dirty="0">
                <a:solidFill>
                  <a:srgbClr val="FF0000"/>
                </a:solidFill>
              </a:rPr>
              <a:t>UNMSM: Estructura de una Tesis</a:t>
            </a:r>
            <a:br>
              <a:rPr lang="es-PE" sz="2800" dirty="0">
                <a:solidFill>
                  <a:srgbClr val="FF0000"/>
                </a:solidFill>
              </a:rPr>
            </a:br>
            <a:r>
              <a:rPr lang="es-PE" sz="2800" dirty="0">
                <a:solidFill>
                  <a:srgbClr val="FF0000"/>
                </a:solidFill>
              </a:rPr>
              <a:t>b. Cuerpo de tesis</a:t>
            </a:r>
          </a:p>
        </p:txBody>
      </p:sp>
      <p:sp>
        <p:nvSpPr>
          <p:cNvPr id="5" name="CuadroTexto 4">
            <a:extLst>
              <a:ext uri="{FF2B5EF4-FFF2-40B4-BE49-F238E27FC236}">
                <a16:creationId xmlns:a16="http://schemas.microsoft.com/office/drawing/2014/main" id="{53DC3238-5D09-2D1B-E68F-38151604AE0D}"/>
              </a:ext>
            </a:extLst>
          </p:cNvPr>
          <p:cNvSpPr txBox="1"/>
          <p:nvPr/>
        </p:nvSpPr>
        <p:spPr>
          <a:xfrm>
            <a:off x="1220189" y="6506544"/>
            <a:ext cx="8576953" cy="369332"/>
          </a:xfrm>
          <a:prstGeom prst="rect">
            <a:avLst/>
          </a:prstGeom>
          <a:noFill/>
        </p:spPr>
        <p:txBody>
          <a:bodyPr wrap="square">
            <a:spAutoFit/>
          </a:bodyPr>
          <a:lstStyle/>
          <a:p>
            <a:r>
              <a:rPr lang="es-PE" dirty="0">
                <a:hlinkClick r:id="rId2"/>
              </a:rPr>
              <a:t>https://upg.administracion.unmsm.edu.pe/images/tesis/DIRECTIVA-080-TESIS.pdf</a:t>
            </a:r>
            <a:endParaRPr lang="es-PE" dirty="0"/>
          </a:p>
        </p:txBody>
      </p:sp>
      <p:pic>
        <p:nvPicPr>
          <p:cNvPr id="4" name="Imagen 3">
            <a:extLst>
              <a:ext uri="{FF2B5EF4-FFF2-40B4-BE49-F238E27FC236}">
                <a16:creationId xmlns:a16="http://schemas.microsoft.com/office/drawing/2014/main" id="{5D537722-A5E7-B1DD-42E0-F3EC317D8D0F}"/>
              </a:ext>
            </a:extLst>
          </p:cNvPr>
          <p:cNvPicPr>
            <a:picLocks noChangeAspect="1"/>
          </p:cNvPicPr>
          <p:nvPr/>
        </p:nvPicPr>
        <p:blipFill>
          <a:blip r:embed="rId3"/>
          <a:stretch>
            <a:fillRect/>
          </a:stretch>
        </p:blipFill>
        <p:spPr>
          <a:xfrm>
            <a:off x="6362700" y="1185023"/>
            <a:ext cx="5829300" cy="4667250"/>
          </a:xfrm>
          <a:prstGeom prst="rect">
            <a:avLst/>
          </a:prstGeom>
        </p:spPr>
      </p:pic>
      <p:sp>
        <p:nvSpPr>
          <p:cNvPr id="3" name="Marcador de contenido 2">
            <a:extLst>
              <a:ext uri="{FF2B5EF4-FFF2-40B4-BE49-F238E27FC236}">
                <a16:creationId xmlns:a16="http://schemas.microsoft.com/office/drawing/2014/main" id="{13C01055-7EE8-00A8-190C-62ED4D23BA27}"/>
              </a:ext>
            </a:extLst>
          </p:cNvPr>
          <p:cNvSpPr>
            <a:spLocks noGrp="1"/>
          </p:cNvSpPr>
          <p:nvPr>
            <p:ph idx="1"/>
          </p:nvPr>
        </p:nvSpPr>
        <p:spPr>
          <a:xfrm>
            <a:off x="1717393" y="1571403"/>
            <a:ext cx="7394359" cy="4921472"/>
          </a:xfrm>
        </p:spPr>
        <p:txBody>
          <a:bodyPr anchor="ctr">
            <a:normAutofit fontScale="77500" lnSpcReduction="20000"/>
          </a:bodyPr>
          <a:lstStyle/>
          <a:p>
            <a:pPr marL="0" indent="0">
              <a:buNone/>
            </a:pPr>
            <a:r>
              <a:rPr lang="es-MX" u="sng" dirty="0"/>
              <a:t>CAPÍTULO 1: INTRODUCCIÓN </a:t>
            </a:r>
          </a:p>
          <a:p>
            <a:r>
              <a:rPr lang="es-MX" dirty="0"/>
              <a:t>1.1. Situación Problemática</a:t>
            </a:r>
          </a:p>
          <a:p>
            <a:r>
              <a:rPr lang="es-MX" dirty="0"/>
              <a:t>1.2. Formulación del Problema</a:t>
            </a:r>
          </a:p>
          <a:p>
            <a:pPr lvl="1"/>
            <a:r>
              <a:rPr lang="es-MX" dirty="0"/>
              <a:t>1.2.1 Problema general</a:t>
            </a:r>
          </a:p>
          <a:p>
            <a:pPr lvl="1"/>
            <a:r>
              <a:rPr lang="es-MX" dirty="0"/>
              <a:t>1.2.2 Problemas específicos</a:t>
            </a:r>
          </a:p>
          <a:p>
            <a:r>
              <a:rPr lang="es-MX" dirty="0"/>
              <a:t>1.3. Justificación</a:t>
            </a:r>
          </a:p>
          <a:p>
            <a:pPr lvl="1"/>
            <a:r>
              <a:rPr lang="es-MX" dirty="0"/>
              <a:t>1.3.1 Teórica</a:t>
            </a:r>
          </a:p>
          <a:p>
            <a:pPr lvl="1"/>
            <a:r>
              <a:rPr lang="es-MX" dirty="0"/>
              <a:t>1.3.2 Practica </a:t>
            </a:r>
          </a:p>
          <a:p>
            <a:pPr lvl="1"/>
            <a:r>
              <a:rPr lang="es-MX" dirty="0"/>
              <a:t>1.3.3 Metodológica</a:t>
            </a:r>
          </a:p>
          <a:p>
            <a:r>
              <a:rPr lang="es-MX" dirty="0"/>
              <a:t>1.4. Justificación práctica </a:t>
            </a:r>
          </a:p>
          <a:p>
            <a:r>
              <a:rPr lang="es-MX" dirty="0"/>
              <a:t>1.5. Objetivos </a:t>
            </a:r>
          </a:p>
          <a:p>
            <a:pPr lvl="1"/>
            <a:r>
              <a:rPr lang="es-MX" dirty="0"/>
              <a:t>1.5.1. Objetivo general </a:t>
            </a:r>
          </a:p>
          <a:p>
            <a:pPr lvl="1"/>
            <a:r>
              <a:rPr lang="es-MX" dirty="0"/>
              <a:t>1.5.2. Objetivos específicos </a:t>
            </a:r>
          </a:p>
          <a:p>
            <a:r>
              <a:rPr lang="es-MX" dirty="0"/>
              <a:t>1.6. Hipótesis </a:t>
            </a:r>
          </a:p>
          <a:p>
            <a:pPr lvl="1"/>
            <a:r>
              <a:rPr lang="es-MX" dirty="0"/>
              <a:t>1.6.1. Hipótesis general </a:t>
            </a:r>
          </a:p>
          <a:p>
            <a:pPr lvl="1"/>
            <a:r>
              <a:rPr lang="es-MX" dirty="0"/>
              <a:t>1.6.2. Hipótesis específicas </a:t>
            </a:r>
          </a:p>
        </p:txBody>
      </p:sp>
    </p:spTree>
    <p:extLst>
      <p:ext uri="{BB962C8B-B14F-4D97-AF65-F5344CB8AC3E}">
        <p14:creationId xmlns:p14="http://schemas.microsoft.com/office/powerpoint/2010/main" val="3718932531"/>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D4DA3B3-71C5-FF90-6EE8-8F18D3BF7A6F}"/>
              </a:ext>
            </a:extLst>
          </p:cNvPr>
          <p:cNvSpPr>
            <a:spLocks noGrp="1"/>
          </p:cNvSpPr>
          <p:nvPr>
            <p:ph type="title"/>
          </p:nvPr>
        </p:nvSpPr>
        <p:spPr/>
        <p:txBody>
          <a:bodyPr>
            <a:normAutofit/>
          </a:bodyPr>
          <a:lstStyle/>
          <a:p>
            <a:r>
              <a:rPr lang="es-PE" sz="2800" dirty="0">
                <a:solidFill>
                  <a:srgbClr val="FF0000"/>
                </a:solidFill>
              </a:rPr>
              <a:t>UNMSM: Estructura de una Tesis</a:t>
            </a:r>
            <a:br>
              <a:rPr lang="es-PE" sz="2800" dirty="0">
                <a:solidFill>
                  <a:srgbClr val="FF0000"/>
                </a:solidFill>
              </a:rPr>
            </a:br>
            <a:r>
              <a:rPr lang="es-PE" sz="2800" dirty="0">
                <a:solidFill>
                  <a:srgbClr val="FF0000"/>
                </a:solidFill>
              </a:rPr>
              <a:t>b. Cuerpo de tesis</a:t>
            </a:r>
          </a:p>
        </p:txBody>
      </p:sp>
      <p:sp>
        <p:nvSpPr>
          <p:cNvPr id="3" name="Marcador de contenido 2">
            <a:extLst>
              <a:ext uri="{FF2B5EF4-FFF2-40B4-BE49-F238E27FC236}">
                <a16:creationId xmlns:a16="http://schemas.microsoft.com/office/drawing/2014/main" id="{13C01055-7EE8-00A8-190C-62ED4D23BA27}"/>
              </a:ext>
            </a:extLst>
          </p:cNvPr>
          <p:cNvSpPr>
            <a:spLocks noGrp="1"/>
          </p:cNvSpPr>
          <p:nvPr>
            <p:ph idx="1"/>
          </p:nvPr>
        </p:nvSpPr>
        <p:spPr>
          <a:xfrm>
            <a:off x="1353669" y="1927411"/>
            <a:ext cx="7162801" cy="4455459"/>
          </a:xfrm>
        </p:spPr>
        <p:txBody>
          <a:bodyPr anchor="ctr">
            <a:normAutofit fontScale="92500" lnSpcReduction="10000"/>
          </a:bodyPr>
          <a:lstStyle/>
          <a:p>
            <a:pPr marL="0" indent="0">
              <a:buNone/>
            </a:pPr>
            <a:r>
              <a:rPr lang="es-MX" sz="2400" u="sng" dirty="0"/>
              <a:t>CAPÍTULO 2: MARCO TEÓRICO </a:t>
            </a:r>
          </a:p>
          <a:p>
            <a:r>
              <a:rPr lang="es-MX" sz="2400" strike="sngStrike" dirty="0"/>
              <a:t>2.1. Marco filosófico o epistemológico de la investigación </a:t>
            </a:r>
          </a:p>
          <a:p>
            <a:r>
              <a:rPr lang="es-MX" sz="2400" dirty="0"/>
              <a:t>2.2. Antecedentes de investigación </a:t>
            </a:r>
          </a:p>
          <a:p>
            <a:r>
              <a:rPr lang="es-MX" sz="2400" dirty="0"/>
              <a:t>2.3. Bases teóricas </a:t>
            </a:r>
          </a:p>
          <a:p>
            <a:r>
              <a:rPr lang="es-MX" sz="2400" dirty="0"/>
              <a:t>2.4 Glosario</a:t>
            </a:r>
          </a:p>
          <a:p>
            <a:pPr marL="0" indent="0">
              <a:buNone/>
            </a:pPr>
            <a:r>
              <a:rPr lang="es-MX" sz="2400" u="sng" dirty="0"/>
              <a:t>CAPÍTULO 3: METODOLOGÍA </a:t>
            </a:r>
          </a:p>
          <a:p>
            <a:r>
              <a:rPr lang="es-MX" sz="2400" dirty="0"/>
              <a:t>3.1. Tipo y Diseño de Investigación </a:t>
            </a:r>
          </a:p>
          <a:p>
            <a:r>
              <a:rPr lang="es-MX" sz="2400" dirty="0"/>
              <a:t>3.2. Población de estudio </a:t>
            </a:r>
          </a:p>
          <a:p>
            <a:r>
              <a:rPr lang="es-MX" sz="2400" dirty="0"/>
              <a:t>3.3. Tamaño de muestra </a:t>
            </a:r>
          </a:p>
          <a:p>
            <a:r>
              <a:rPr lang="es-MX" sz="2400" dirty="0"/>
              <a:t>3.4. Técnicas de recolección de datos</a:t>
            </a:r>
          </a:p>
          <a:p>
            <a:r>
              <a:rPr lang="es-MX" sz="2400" dirty="0"/>
              <a:t>3.5 Análisis de datos</a:t>
            </a:r>
          </a:p>
        </p:txBody>
      </p:sp>
      <p:sp>
        <p:nvSpPr>
          <p:cNvPr id="5" name="CuadroTexto 4">
            <a:extLst>
              <a:ext uri="{FF2B5EF4-FFF2-40B4-BE49-F238E27FC236}">
                <a16:creationId xmlns:a16="http://schemas.microsoft.com/office/drawing/2014/main" id="{53DC3238-5D09-2D1B-E68F-38151604AE0D}"/>
              </a:ext>
            </a:extLst>
          </p:cNvPr>
          <p:cNvSpPr txBox="1"/>
          <p:nvPr/>
        </p:nvSpPr>
        <p:spPr>
          <a:xfrm>
            <a:off x="1220189" y="6506544"/>
            <a:ext cx="8576953" cy="369332"/>
          </a:xfrm>
          <a:prstGeom prst="rect">
            <a:avLst/>
          </a:prstGeom>
          <a:noFill/>
        </p:spPr>
        <p:txBody>
          <a:bodyPr wrap="square">
            <a:spAutoFit/>
          </a:bodyPr>
          <a:lstStyle/>
          <a:p>
            <a:r>
              <a:rPr lang="es-PE" dirty="0">
                <a:hlinkClick r:id="rId2"/>
              </a:rPr>
              <a:t>https://upg.administracion.unmsm.edu.pe/images/tesis/DIRECTIVA-080-TESIS.pdf</a:t>
            </a:r>
            <a:endParaRPr lang="es-PE" dirty="0"/>
          </a:p>
        </p:txBody>
      </p:sp>
      <p:pic>
        <p:nvPicPr>
          <p:cNvPr id="4" name="Imagen 3">
            <a:extLst>
              <a:ext uri="{FF2B5EF4-FFF2-40B4-BE49-F238E27FC236}">
                <a16:creationId xmlns:a16="http://schemas.microsoft.com/office/drawing/2014/main" id="{DCEEC8B3-3226-B59B-787E-B7A33BDF46AB}"/>
              </a:ext>
            </a:extLst>
          </p:cNvPr>
          <p:cNvPicPr>
            <a:picLocks noChangeAspect="1"/>
          </p:cNvPicPr>
          <p:nvPr/>
        </p:nvPicPr>
        <p:blipFill>
          <a:blip r:embed="rId3"/>
          <a:stretch>
            <a:fillRect/>
          </a:stretch>
        </p:blipFill>
        <p:spPr>
          <a:xfrm>
            <a:off x="8516470" y="3087871"/>
            <a:ext cx="3631826" cy="2907835"/>
          </a:xfrm>
          <a:prstGeom prst="rect">
            <a:avLst/>
          </a:prstGeom>
        </p:spPr>
      </p:pic>
    </p:spTree>
    <p:extLst>
      <p:ext uri="{BB962C8B-B14F-4D97-AF65-F5344CB8AC3E}">
        <p14:creationId xmlns:p14="http://schemas.microsoft.com/office/powerpoint/2010/main" val="1271058494"/>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D4DA3B3-71C5-FF90-6EE8-8F18D3BF7A6F}"/>
              </a:ext>
            </a:extLst>
          </p:cNvPr>
          <p:cNvSpPr>
            <a:spLocks noGrp="1"/>
          </p:cNvSpPr>
          <p:nvPr>
            <p:ph type="title"/>
          </p:nvPr>
        </p:nvSpPr>
        <p:spPr/>
        <p:txBody>
          <a:bodyPr>
            <a:normAutofit/>
          </a:bodyPr>
          <a:lstStyle/>
          <a:p>
            <a:r>
              <a:rPr lang="es-PE" sz="2800" dirty="0">
                <a:solidFill>
                  <a:srgbClr val="FF0000"/>
                </a:solidFill>
              </a:rPr>
              <a:t>UNMSM: Estructura de una Tesis</a:t>
            </a:r>
            <a:br>
              <a:rPr lang="es-PE" sz="2800" dirty="0">
                <a:solidFill>
                  <a:srgbClr val="FF0000"/>
                </a:solidFill>
              </a:rPr>
            </a:br>
            <a:r>
              <a:rPr lang="es-PE" sz="2800" dirty="0">
                <a:solidFill>
                  <a:srgbClr val="FF0000"/>
                </a:solidFill>
              </a:rPr>
              <a:t>b. Cuerpo de tesis</a:t>
            </a:r>
          </a:p>
        </p:txBody>
      </p:sp>
      <p:sp>
        <p:nvSpPr>
          <p:cNvPr id="3" name="Marcador de contenido 2">
            <a:extLst>
              <a:ext uri="{FF2B5EF4-FFF2-40B4-BE49-F238E27FC236}">
                <a16:creationId xmlns:a16="http://schemas.microsoft.com/office/drawing/2014/main" id="{13C01055-7EE8-00A8-190C-62ED4D23BA27}"/>
              </a:ext>
            </a:extLst>
          </p:cNvPr>
          <p:cNvSpPr>
            <a:spLocks noGrp="1"/>
          </p:cNvSpPr>
          <p:nvPr>
            <p:ph idx="1"/>
          </p:nvPr>
        </p:nvSpPr>
        <p:spPr>
          <a:xfrm>
            <a:off x="838200" y="1825625"/>
            <a:ext cx="6638365" cy="3696634"/>
          </a:xfrm>
        </p:spPr>
        <p:txBody>
          <a:bodyPr anchor="ctr">
            <a:normAutofit fontScale="85000" lnSpcReduction="20000"/>
          </a:bodyPr>
          <a:lstStyle/>
          <a:p>
            <a:pPr marL="0" indent="0">
              <a:buNone/>
            </a:pPr>
            <a:r>
              <a:rPr lang="es-MX" dirty="0"/>
              <a:t>CAPÍTULO 4: RESULTADOS Y DISCUSIÓN</a:t>
            </a:r>
          </a:p>
          <a:p>
            <a:pPr lvl="1"/>
            <a:r>
              <a:rPr lang="es-MX" dirty="0"/>
              <a:t>4.1. Análisis, interpretación y discusión de resultados</a:t>
            </a:r>
          </a:p>
          <a:p>
            <a:pPr lvl="1"/>
            <a:r>
              <a:rPr lang="es-MX" dirty="0"/>
              <a:t>4.2. Pruebas de hipótesis</a:t>
            </a:r>
          </a:p>
          <a:p>
            <a:pPr lvl="1"/>
            <a:r>
              <a:rPr lang="es-MX" dirty="0"/>
              <a:t>4.3. Presentación de resultados</a:t>
            </a:r>
          </a:p>
          <a:p>
            <a:pPr marL="0" indent="0">
              <a:buNone/>
            </a:pPr>
            <a:r>
              <a:rPr lang="es-MX" dirty="0"/>
              <a:t>CAPÍTULO 5: IMPACTOS (OPCIONAL)</a:t>
            </a:r>
          </a:p>
          <a:p>
            <a:pPr lvl="1"/>
            <a:r>
              <a:rPr lang="es-MX" dirty="0"/>
              <a:t>5.1. Propuesta para la solución del problema</a:t>
            </a:r>
          </a:p>
          <a:p>
            <a:pPr lvl="1"/>
            <a:r>
              <a:rPr lang="es-MX" dirty="0"/>
              <a:t>5.2. Costos de implementación de la propuesta</a:t>
            </a:r>
          </a:p>
          <a:p>
            <a:pPr lvl="1"/>
            <a:r>
              <a:rPr lang="es-MX" dirty="0"/>
              <a:t>5.3. Beneficios que aporta la propuesta</a:t>
            </a:r>
          </a:p>
          <a:p>
            <a:pPr marL="0" indent="0">
              <a:buNone/>
            </a:pPr>
            <a:r>
              <a:rPr lang="es-MX" dirty="0"/>
              <a:t>CONCLUSIONES y RECOMENDACIONES</a:t>
            </a:r>
          </a:p>
          <a:p>
            <a:pPr marL="0" indent="0">
              <a:buNone/>
            </a:pPr>
            <a:r>
              <a:rPr lang="es-MX" dirty="0"/>
              <a:t>REFERENCIAS BIBLIOGRÁFICAS</a:t>
            </a:r>
          </a:p>
          <a:p>
            <a:pPr marL="0" indent="0">
              <a:buNone/>
            </a:pPr>
            <a:r>
              <a:rPr lang="es-MX" dirty="0"/>
              <a:t>ANEXOS</a:t>
            </a:r>
            <a:endParaRPr lang="es-PE" dirty="0"/>
          </a:p>
        </p:txBody>
      </p:sp>
      <p:sp>
        <p:nvSpPr>
          <p:cNvPr id="5" name="CuadroTexto 4">
            <a:extLst>
              <a:ext uri="{FF2B5EF4-FFF2-40B4-BE49-F238E27FC236}">
                <a16:creationId xmlns:a16="http://schemas.microsoft.com/office/drawing/2014/main" id="{53DC3238-5D09-2D1B-E68F-38151604AE0D}"/>
              </a:ext>
            </a:extLst>
          </p:cNvPr>
          <p:cNvSpPr txBox="1"/>
          <p:nvPr/>
        </p:nvSpPr>
        <p:spPr>
          <a:xfrm>
            <a:off x="1220190" y="6211669"/>
            <a:ext cx="8232568" cy="646331"/>
          </a:xfrm>
          <a:prstGeom prst="rect">
            <a:avLst/>
          </a:prstGeom>
          <a:noFill/>
        </p:spPr>
        <p:txBody>
          <a:bodyPr wrap="square">
            <a:spAutoFit/>
          </a:bodyPr>
          <a:lstStyle/>
          <a:p>
            <a:r>
              <a:rPr lang="es-PE" dirty="0">
                <a:hlinkClick r:id="rId2"/>
              </a:rPr>
              <a:t>https://upg.administracion.unmsm.edu.pe/images/tesis/DIRECTIVA-080-TESIS.pdf</a:t>
            </a:r>
            <a:endParaRPr lang="es-PE" dirty="0"/>
          </a:p>
          <a:p>
            <a:endParaRPr lang="es-PE" dirty="0"/>
          </a:p>
        </p:txBody>
      </p:sp>
      <p:pic>
        <p:nvPicPr>
          <p:cNvPr id="4" name="Imagen 3">
            <a:extLst>
              <a:ext uri="{FF2B5EF4-FFF2-40B4-BE49-F238E27FC236}">
                <a16:creationId xmlns:a16="http://schemas.microsoft.com/office/drawing/2014/main" id="{FFB16752-51CB-22BD-9852-709F7D41D066}"/>
              </a:ext>
            </a:extLst>
          </p:cNvPr>
          <p:cNvPicPr>
            <a:picLocks noChangeAspect="1"/>
          </p:cNvPicPr>
          <p:nvPr/>
        </p:nvPicPr>
        <p:blipFill>
          <a:blip r:embed="rId3"/>
          <a:stretch>
            <a:fillRect/>
          </a:stretch>
        </p:blipFill>
        <p:spPr>
          <a:xfrm>
            <a:off x="7198658" y="2380098"/>
            <a:ext cx="3748368" cy="3001144"/>
          </a:xfrm>
          <a:prstGeom prst="rect">
            <a:avLst/>
          </a:prstGeom>
        </p:spPr>
      </p:pic>
    </p:spTree>
    <p:extLst>
      <p:ext uri="{BB962C8B-B14F-4D97-AF65-F5344CB8AC3E}">
        <p14:creationId xmlns:p14="http://schemas.microsoft.com/office/powerpoint/2010/main" val="22884633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DA1BB0EF-710E-C024-15FC-EE89697019DE}"/>
              </a:ext>
            </a:extLst>
          </p:cNvPr>
          <p:cNvPicPr>
            <a:picLocks noChangeAspect="1"/>
          </p:cNvPicPr>
          <p:nvPr/>
        </p:nvPicPr>
        <p:blipFill>
          <a:blip r:embed="rId2"/>
          <a:stretch>
            <a:fillRect/>
          </a:stretch>
        </p:blipFill>
        <p:spPr>
          <a:xfrm>
            <a:off x="484929" y="980470"/>
            <a:ext cx="4392719" cy="5107813"/>
          </a:xfrm>
          <a:prstGeom prst="rect">
            <a:avLst/>
          </a:prstGeom>
        </p:spPr>
      </p:pic>
      <p:sp>
        <p:nvSpPr>
          <p:cNvPr id="2" name="Título 1">
            <a:extLst>
              <a:ext uri="{FF2B5EF4-FFF2-40B4-BE49-F238E27FC236}">
                <a16:creationId xmlns:a16="http://schemas.microsoft.com/office/drawing/2014/main" id="{3BE30185-6068-DB7F-9343-3E7DE7077577}"/>
              </a:ext>
            </a:extLst>
          </p:cNvPr>
          <p:cNvSpPr>
            <a:spLocks noGrp="1"/>
          </p:cNvSpPr>
          <p:nvPr>
            <p:ph type="title"/>
          </p:nvPr>
        </p:nvSpPr>
        <p:spPr>
          <a:xfrm>
            <a:off x="838200" y="318826"/>
            <a:ext cx="10515600" cy="1325563"/>
          </a:xfrm>
        </p:spPr>
        <p:txBody>
          <a:bodyPr>
            <a:normAutofit/>
          </a:bodyPr>
          <a:lstStyle/>
          <a:p>
            <a:pPr algn="ctr"/>
            <a:r>
              <a:rPr lang="es-PE" sz="2800" dirty="0"/>
              <a:t>LA MEJOR RUTA</a:t>
            </a:r>
          </a:p>
        </p:txBody>
      </p:sp>
      <p:sp>
        <p:nvSpPr>
          <p:cNvPr id="3" name="Marcador de contenido 2">
            <a:extLst>
              <a:ext uri="{FF2B5EF4-FFF2-40B4-BE49-F238E27FC236}">
                <a16:creationId xmlns:a16="http://schemas.microsoft.com/office/drawing/2014/main" id="{F397FDCB-B567-EE5D-2F0D-3E29383E1049}"/>
              </a:ext>
            </a:extLst>
          </p:cNvPr>
          <p:cNvSpPr>
            <a:spLocks noGrp="1"/>
          </p:cNvSpPr>
          <p:nvPr>
            <p:ph idx="1"/>
          </p:nvPr>
        </p:nvSpPr>
        <p:spPr>
          <a:xfrm>
            <a:off x="4744528" y="1457864"/>
            <a:ext cx="6962543" cy="5266184"/>
          </a:xfrm>
        </p:spPr>
        <p:txBody>
          <a:bodyPr anchor="ctr">
            <a:normAutofit/>
          </a:bodyPr>
          <a:lstStyle/>
          <a:p>
            <a:pPr marL="0" indent="0" algn="ctr">
              <a:lnSpc>
                <a:spcPct val="150000"/>
              </a:lnSpc>
              <a:buNone/>
            </a:pPr>
            <a:r>
              <a:rPr lang="es-MX" sz="2000" dirty="0"/>
              <a:t>Las tres rutas esenciales (cuantitativa, cualitativa y mixta) nos han conducido por el camino del conocimiento y han proporcionado notables aportaciones en todas las ciencias y el desarrollo tecnológico, así como a la práctica de todas las profesiones. Ninguna es intrínsecamente mejor que la otra, solo constituyen diferentes aproximaciones al estudio de un fenómeno.</a:t>
            </a:r>
            <a:endParaRPr lang="es-PE" sz="2000" dirty="0"/>
          </a:p>
        </p:txBody>
      </p:sp>
    </p:spTree>
    <p:extLst>
      <p:ext uri="{BB962C8B-B14F-4D97-AF65-F5344CB8AC3E}">
        <p14:creationId xmlns:p14="http://schemas.microsoft.com/office/powerpoint/2010/main" val="16542726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4AD1649E-F339-7FAA-D045-49E83165DA31}"/>
              </a:ext>
            </a:extLst>
          </p:cNvPr>
          <p:cNvSpPr>
            <a:spLocks noGrp="1" noChangeArrowheads="1"/>
          </p:cNvSpPr>
          <p:nvPr>
            <p:ph type="title"/>
          </p:nvPr>
        </p:nvSpPr>
        <p:spPr>
          <a:xfrm>
            <a:off x="1127125" y="852488"/>
            <a:ext cx="7318375" cy="1077912"/>
          </a:xfrm>
        </p:spPr>
        <p:txBody>
          <a:bodyPr anchor="ctr"/>
          <a:lstStyle/>
          <a:p>
            <a:pPr eaLnBrk="1" fontAlgn="auto" hangingPunct="1">
              <a:spcAft>
                <a:spcPts val="0"/>
              </a:spcAft>
              <a:defRPr/>
            </a:pPr>
            <a:r>
              <a:rPr lang="es-ES_tradnl" altLang="es-PE" sz="2800" b="1" dirty="0">
                <a:solidFill>
                  <a:schemeClr val="tx1">
                    <a:lumMod val="75000"/>
                    <a:lumOff val="25000"/>
                  </a:schemeClr>
                </a:solidFill>
              </a:rPr>
              <a:t>PROFESOR</a:t>
            </a:r>
            <a:br>
              <a:rPr lang="es-ES_tradnl" altLang="es-PE" sz="2800" b="1" dirty="0">
                <a:solidFill>
                  <a:schemeClr val="tx1">
                    <a:lumMod val="75000"/>
                    <a:lumOff val="25000"/>
                  </a:schemeClr>
                </a:solidFill>
              </a:rPr>
            </a:br>
            <a:r>
              <a:rPr lang="es-ES_tradnl" altLang="es-PE" sz="2800" b="1" dirty="0">
                <a:solidFill>
                  <a:schemeClr val="tx1">
                    <a:lumMod val="75000"/>
                    <a:lumOff val="25000"/>
                  </a:schemeClr>
                </a:solidFill>
              </a:rPr>
              <a:t>Dr. Pedro Barrientos F.</a:t>
            </a:r>
            <a:endParaRPr lang="es-ES" altLang="es-PE" sz="2800" b="1" dirty="0">
              <a:solidFill>
                <a:schemeClr val="tx1">
                  <a:lumMod val="75000"/>
                  <a:lumOff val="25000"/>
                </a:schemeClr>
              </a:solidFill>
            </a:endParaRPr>
          </a:p>
        </p:txBody>
      </p:sp>
      <p:sp>
        <p:nvSpPr>
          <p:cNvPr id="11267" name="Rectangle 3">
            <a:extLst>
              <a:ext uri="{FF2B5EF4-FFF2-40B4-BE49-F238E27FC236}">
                <a16:creationId xmlns:a16="http://schemas.microsoft.com/office/drawing/2014/main" id="{B40D2A8B-12E5-8B92-23AF-9F8ECA473B2C}"/>
              </a:ext>
            </a:extLst>
          </p:cNvPr>
          <p:cNvSpPr>
            <a:spLocks noGrp="1" noChangeArrowheads="1"/>
          </p:cNvSpPr>
          <p:nvPr>
            <p:ph idx="1"/>
          </p:nvPr>
        </p:nvSpPr>
        <p:spPr>
          <a:xfrm>
            <a:off x="1127125" y="1930400"/>
            <a:ext cx="9937750" cy="4686300"/>
          </a:xfrm>
        </p:spPr>
        <p:txBody>
          <a:bodyPr anchor="ctr">
            <a:normAutofit fontScale="85000" lnSpcReduction="20000"/>
          </a:bodyPr>
          <a:lstStyle/>
          <a:p>
            <a:pPr eaLnBrk="1" hangingPunct="1">
              <a:lnSpc>
                <a:spcPct val="110000"/>
              </a:lnSpc>
              <a:spcBef>
                <a:spcPct val="50000"/>
              </a:spcBef>
            </a:pPr>
            <a:r>
              <a:rPr lang="es-ES_tradnl" altLang="es-PE" dirty="0"/>
              <a:t>Economista por la Universidad Ricardo Palma. Magister por la Universidad del Pacífico. Doctor en Administración de Negocios Globales.</a:t>
            </a:r>
          </a:p>
          <a:p>
            <a:pPr eaLnBrk="1" hangingPunct="1">
              <a:lnSpc>
                <a:spcPct val="110000"/>
              </a:lnSpc>
              <a:spcBef>
                <a:spcPct val="50000"/>
              </a:spcBef>
            </a:pPr>
            <a:r>
              <a:rPr lang="es-ES_tradnl" altLang="es-PE" dirty="0"/>
              <a:t>Profesor Principal de la Facultad de Ciencias Económicas – UNMSM. </a:t>
            </a:r>
          </a:p>
          <a:p>
            <a:pPr>
              <a:lnSpc>
                <a:spcPct val="110000"/>
              </a:lnSpc>
              <a:spcBef>
                <a:spcPct val="50000"/>
              </a:spcBef>
            </a:pPr>
            <a:r>
              <a:rPr lang="es-ES_tradnl" altLang="es-PE" dirty="0"/>
              <a:t>Coordinador del Grupo de Investigación Economía y Agroexportación - ECOAGROX</a:t>
            </a:r>
          </a:p>
          <a:p>
            <a:pPr eaLnBrk="1" hangingPunct="1">
              <a:lnSpc>
                <a:spcPct val="110000"/>
              </a:lnSpc>
              <a:spcBef>
                <a:spcPct val="50000"/>
              </a:spcBef>
            </a:pPr>
            <a:r>
              <a:rPr lang="es-ES_tradnl" altLang="es-PE" dirty="0"/>
              <a:t>Autor de 7 libros relacionados  a su campo de especialización. Más de 50 artículos publicados arbitrados, en revistas nacionales y extranjeras.</a:t>
            </a:r>
          </a:p>
          <a:p>
            <a:pPr eaLnBrk="1" hangingPunct="1">
              <a:lnSpc>
                <a:spcPct val="110000"/>
              </a:lnSpc>
              <a:spcBef>
                <a:spcPct val="50000"/>
              </a:spcBef>
            </a:pPr>
            <a:r>
              <a:rPr lang="es-ES_tradnl" altLang="es-PE" dirty="0"/>
              <a:t>Experiencia gerencial en diversas empresas, en el campo del marketing y la investigación de mercados. Director General de </a:t>
            </a:r>
            <a:r>
              <a:rPr lang="es-ES_tradnl" altLang="es-PE" sz="2400" dirty="0" err="1">
                <a:solidFill>
                  <a:srgbClr val="990000"/>
                </a:solidFill>
                <a:latin typeface="Times New Roman" panose="02020603050405020304" pitchFamily="18" charset="0"/>
              </a:rPr>
              <a:t>B</a:t>
            </a:r>
            <a:r>
              <a:rPr lang="es-ES_tradnl" altLang="es-PE" sz="2400" dirty="0" err="1">
                <a:solidFill>
                  <a:srgbClr val="808080"/>
                </a:solidFill>
                <a:latin typeface="Times New Roman" panose="02020603050405020304" pitchFamily="18" charset="0"/>
              </a:rPr>
              <a:t>y</a:t>
            </a:r>
            <a:r>
              <a:rPr lang="es-ES_tradnl" altLang="es-PE" sz="2400" dirty="0" err="1">
                <a:solidFill>
                  <a:srgbClr val="990000"/>
                </a:solidFill>
                <a:latin typeface="Times New Roman" panose="02020603050405020304" pitchFamily="18" charset="0"/>
              </a:rPr>
              <a:t>Asociados</a:t>
            </a:r>
            <a:r>
              <a:rPr lang="es-ES_tradnl" altLang="es-PE" sz="2400" dirty="0">
                <a:solidFill>
                  <a:srgbClr val="990000"/>
                </a:solidFill>
                <a:latin typeface="Times New Roman" panose="02020603050405020304" pitchFamily="18" charset="0"/>
              </a:rPr>
              <a:t>.</a:t>
            </a:r>
            <a:r>
              <a:rPr lang="es-ES_tradnl" altLang="es-PE" dirty="0"/>
              <a:t> Consultores en Marketing. Miembro Principal de Instituto para el Desarrollo del Marketing Político – IDMP.</a:t>
            </a:r>
            <a:endParaRPr lang="es-ES" altLang="es-PE" sz="24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7567E8A-F9D2-39DE-8EDD-FE4A5B7835F8}"/>
              </a:ext>
            </a:extLst>
          </p:cNvPr>
          <p:cNvSpPr>
            <a:spLocks noGrp="1"/>
          </p:cNvSpPr>
          <p:nvPr>
            <p:ph type="title"/>
          </p:nvPr>
        </p:nvSpPr>
        <p:spPr/>
        <p:txBody>
          <a:bodyPr>
            <a:normAutofit/>
          </a:bodyPr>
          <a:lstStyle/>
          <a:p>
            <a:pPr algn="ctr"/>
            <a:r>
              <a:rPr lang="es-PE" sz="2800" dirty="0"/>
              <a:t>TAREA 1: EL EQUIPO Y EL TEMA DE INVESTIGACIÓN</a:t>
            </a:r>
          </a:p>
        </p:txBody>
      </p:sp>
      <p:sp>
        <p:nvSpPr>
          <p:cNvPr id="3" name="Marcador de contenido 2">
            <a:extLst>
              <a:ext uri="{FF2B5EF4-FFF2-40B4-BE49-F238E27FC236}">
                <a16:creationId xmlns:a16="http://schemas.microsoft.com/office/drawing/2014/main" id="{24D0A325-9017-D585-2FD8-8F2C44A474A8}"/>
              </a:ext>
            </a:extLst>
          </p:cNvPr>
          <p:cNvSpPr>
            <a:spLocks noGrp="1"/>
          </p:cNvSpPr>
          <p:nvPr>
            <p:ph idx="1"/>
          </p:nvPr>
        </p:nvSpPr>
        <p:spPr/>
        <p:txBody>
          <a:bodyPr anchor="ctr"/>
          <a:lstStyle/>
          <a:p>
            <a:pPr lvl="1"/>
            <a:r>
              <a:rPr lang="es-PE" dirty="0"/>
              <a:t>Presentar por </a:t>
            </a:r>
            <a:r>
              <a:rPr lang="es-PE" dirty="0" err="1"/>
              <a:t>classroom</a:t>
            </a:r>
            <a:endParaRPr lang="es-PE" dirty="0"/>
          </a:p>
          <a:p>
            <a:pPr lvl="2"/>
            <a:r>
              <a:rPr lang="es-PE" dirty="0"/>
              <a:t>Equipo</a:t>
            </a:r>
          </a:p>
          <a:p>
            <a:pPr lvl="2"/>
            <a:r>
              <a:rPr lang="es-PE" dirty="0"/>
              <a:t>Tema de investigación</a:t>
            </a:r>
          </a:p>
          <a:p>
            <a:pPr lvl="2"/>
            <a:r>
              <a:rPr lang="es-PE" dirty="0"/>
              <a:t>Justificación de la investigación</a:t>
            </a:r>
          </a:p>
        </p:txBody>
      </p:sp>
    </p:spTree>
    <p:extLst>
      <p:ext uri="{BB962C8B-B14F-4D97-AF65-F5344CB8AC3E}">
        <p14:creationId xmlns:p14="http://schemas.microsoft.com/office/powerpoint/2010/main" val="2484937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E387E447-5764-0A7D-8227-BED4ACC94863}"/>
              </a:ext>
            </a:extLst>
          </p:cNvPr>
          <p:cNvSpPr>
            <a:spLocks noGrp="1"/>
          </p:cNvSpPr>
          <p:nvPr>
            <p:ph type="ctrTitle"/>
          </p:nvPr>
        </p:nvSpPr>
        <p:spPr/>
        <p:txBody>
          <a:bodyPr>
            <a:normAutofit/>
          </a:bodyPr>
          <a:lstStyle/>
          <a:p>
            <a:r>
              <a:rPr lang="es-PE" sz="3600" dirty="0"/>
              <a:t>TEMA 2: </a:t>
            </a:r>
            <a:br>
              <a:rPr lang="es-PE" sz="3600" dirty="0"/>
            </a:br>
            <a:r>
              <a:rPr lang="es-PE" sz="3600" dirty="0"/>
              <a:t>ELABORACION DEL PLAN DE INVESTIGACION</a:t>
            </a:r>
            <a:br>
              <a:rPr lang="es-PE" sz="3600" dirty="0"/>
            </a:br>
            <a:r>
              <a:rPr lang="es-PE" sz="3600" dirty="0"/>
              <a:t>(IDEAS INICIALES)</a:t>
            </a:r>
          </a:p>
        </p:txBody>
      </p:sp>
      <p:sp>
        <p:nvSpPr>
          <p:cNvPr id="5" name="Subtítulo 4">
            <a:extLst>
              <a:ext uri="{FF2B5EF4-FFF2-40B4-BE49-F238E27FC236}">
                <a16:creationId xmlns:a16="http://schemas.microsoft.com/office/drawing/2014/main" id="{28C09AEE-2084-F8D3-598F-B5D0FBAB0F4A}"/>
              </a:ext>
            </a:extLst>
          </p:cNvPr>
          <p:cNvSpPr>
            <a:spLocks noGrp="1"/>
          </p:cNvSpPr>
          <p:nvPr>
            <p:ph type="subTitle" idx="1"/>
          </p:nvPr>
        </p:nvSpPr>
        <p:spPr/>
        <p:txBody>
          <a:bodyPr/>
          <a:lstStyle/>
          <a:p>
            <a:endParaRPr lang="es-PE" dirty="0"/>
          </a:p>
        </p:txBody>
      </p:sp>
    </p:spTree>
    <p:extLst>
      <p:ext uri="{BB962C8B-B14F-4D97-AF65-F5344CB8AC3E}">
        <p14:creationId xmlns:p14="http://schemas.microsoft.com/office/powerpoint/2010/main" val="24922799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5E5D152-A164-83E7-B1FA-1E8AD854598F}"/>
              </a:ext>
            </a:extLst>
          </p:cNvPr>
          <p:cNvSpPr>
            <a:spLocks noGrp="1"/>
          </p:cNvSpPr>
          <p:nvPr>
            <p:ph type="title"/>
          </p:nvPr>
        </p:nvSpPr>
        <p:spPr/>
        <p:txBody>
          <a:bodyPr>
            <a:normAutofit/>
          </a:bodyPr>
          <a:lstStyle/>
          <a:p>
            <a:r>
              <a:rPr lang="es-PE" sz="2800" dirty="0"/>
              <a:t>LA INVESTIGACION: PROCESO DOCUMENTAL</a:t>
            </a:r>
          </a:p>
        </p:txBody>
      </p:sp>
      <p:sp>
        <p:nvSpPr>
          <p:cNvPr id="3" name="Marcador de contenido 2">
            <a:extLst>
              <a:ext uri="{FF2B5EF4-FFF2-40B4-BE49-F238E27FC236}">
                <a16:creationId xmlns:a16="http://schemas.microsoft.com/office/drawing/2014/main" id="{7AE8A1C6-33C0-7964-2CB9-6F62CF0843B0}"/>
              </a:ext>
            </a:extLst>
          </p:cNvPr>
          <p:cNvSpPr>
            <a:spLocks noGrp="1"/>
          </p:cNvSpPr>
          <p:nvPr>
            <p:ph sz="half" idx="1"/>
          </p:nvPr>
        </p:nvSpPr>
        <p:spPr/>
        <p:txBody>
          <a:bodyPr anchor="ctr">
            <a:normAutofit fontScale="85000" lnSpcReduction="20000"/>
          </a:bodyPr>
          <a:lstStyle/>
          <a:p>
            <a:pPr marL="571500" indent="-571500">
              <a:buFont typeface="+mj-lt"/>
              <a:buAutoNum type="romanUcPeriod"/>
            </a:pPr>
            <a:r>
              <a:rPr lang="es-PE" dirty="0"/>
              <a:t>RAZONES DE LA INVESTIGACION</a:t>
            </a:r>
          </a:p>
          <a:p>
            <a:pPr lvl="1"/>
            <a:r>
              <a:rPr lang="es-PE" dirty="0"/>
              <a:t>Tema</a:t>
            </a:r>
          </a:p>
          <a:p>
            <a:pPr lvl="1" algn="just"/>
            <a:r>
              <a:rPr lang="es-PE" dirty="0"/>
              <a:t>Justificación</a:t>
            </a:r>
          </a:p>
          <a:p>
            <a:pPr marL="571500" indent="-571500" algn="just">
              <a:buFont typeface="+mj-lt"/>
              <a:buAutoNum type="romanUcPeriod"/>
            </a:pPr>
            <a:r>
              <a:rPr lang="es-PE" dirty="0"/>
              <a:t>PLAN DE INVESTIGACION</a:t>
            </a:r>
          </a:p>
          <a:p>
            <a:pPr lvl="1" algn="just"/>
            <a:r>
              <a:rPr lang="es-PE" dirty="0"/>
              <a:t>Proceso de investigación</a:t>
            </a:r>
          </a:p>
          <a:p>
            <a:pPr lvl="2" algn="just"/>
            <a:r>
              <a:rPr lang="es-PE" dirty="0"/>
              <a:t>Directiva 080 - UNMSM</a:t>
            </a:r>
          </a:p>
          <a:p>
            <a:pPr marL="457200" indent="-457200" algn="just">
              <a:buFont typeface="+mj-lt"/>
              <a:buAutoNum type="romanUcPeriod"/>
            </a:pPr>
            <a:r>
              <a:rPr lang="es-PE" dirty="0"/>
              <a:t>INVESTIGACION</a:t>
            </a:r>
          </a:p>
        </p:txBody>
      </p:sp>
      <p:sp>
        <p:nvSpPr>
          <p:cNvPr id="4" name="Marcador de contenido 3">
            <a:extLst>
              <a:ext uri="{FF2B5EF4-FFF2-40B4-BE49-F238E27FC236}">
                <a16:creationId xmlns:a16="http://schemas.microsoft.com/office/drawing/2014/main" id="{57C7AE60-A77E-A6C8-CE07-8BEF7342E6A8}"/>
              </a:ext>
            </a:extLst>
          </p:cNvPr>
          <p:cNvSpPr>
            <a:spLocks noGrp="1"/>
          </p:cNvSpPr>
          <p:nvPr>
            <p:ph sz="half" idx="2"/>
          </p:nvPr>
        </p:nvSpPr>
        <p:spPr>
          <a:xfrm>
            <a:off x="6172200" y="1302589"/>
            <a:ext cx="5181600" cy="5253486"/>
          </a:xfrm>
          <a:solidFill>
            <a:schemeClr val="accent2"/>
          </a:solidFill>
        </p:spPr>
        <p:txBody>
          <a:bodyPr anchor="ctr">
            <a:normAutofit fontScale="85000" lnSpcReduction="20000"/>
          </a:bodyPr>
          <a:lstStyle/>
          <a:p>
            <a:pPr marL="0" indent="0">
              <a:buNone/>
            </a:pPr>
            <a:r>
              <a:rPr lang="es-PE" b="1" dirty="0"/>
              <a:t>PLAN DE INVESTIGACION</a:t>
            </a:r>
            <a:r>
              <a:rPr lang="es-PE" dirty="0"/>
              <a:t> </a:t>
            </a:r>
          </a:p>
          <a:p>
            <a:pPr marL="0" indent="0">
              <a:buNone/>
            </a:pPr>
            <a:r>
              <a:rPr lang="es-PE" sz="2100" dirty="0"/>
              <a:t>(Directiva 080 UNMSM)</a:t>
            </a:r>
          </a:p>
          <a:p>
            <a:pPr marL="571500" indent="-571500">
              <a:buFont typeface="+mj-lt"/>
              <a:buAutoNum type="romanUcPeriod"/>
            </a:pPr>
            <a:r>
              <a:rPr lang="es-PE" dirty="0"/>
              <a:t>PROBLEMA DE INVESTIGACION</a:t>
            </a:r>
          </a:p>
          <a:p>
            <a:pPr marL="1028700" lvl="1" indent="-398463">
              <a:buFont typeface="+mj-lt"/>
              <a:buAutoNum type="arabicPeriod"/>
            </a:pPr>
            <a:r>
              <a:rPr lang="es-PE" dirty="0"/>
              <a:t>Análisis del contexto</a:t>
            </a:r>
          </a:p>
          <a:p>
            <a:pPr marL="1028700" lvl="1" indent="-398463">
              <a:buFont typeface="+mj-lt"/>
              <a:buAutoNum type="arabicPeriod"/>
            </a:pPr>
            <a:r>
              <a:rPr lang="es-PE" dirty="0"/>
              <a:t>Formulación del problema</a:t>
            </a:r>
          </a:p>
          <a:p>
            <a:pPr marL="1028700" lvl="1" indent="-398463">
              <a:buFont typeface="+mj-lt"/>
              <a:buAutoNum type="arabicPeriod"/>
            </a:pPr>
            <a:r>
              <a:rPr lang="es-PE" dirty="0"/>
              <a:t>Justificación de la investigación</a:t>
            </a:r>
          </a:p>
          <a:p>
            <a:pPr marL="1028700" lvl="1" indent="-398463">
              <a:buFont typeface="+mj-lt"/>
              <a:buAutoNum type="arabicPeriod"/>
            </a:pPr>
            <a:r>
              <a:rPr lang="es-PE" dirty="0"/>
              <a:t>Objetivos de la investigación</a:t>
            </a:r>
          </a:p>
          <a:p>
            <a:pPr marL="571500" indent="-571500">
              <a:buFont typeface="+mj-lt"/>
              <a:buAutoNum type="romanUcPeriod"/>
            </a:pPr>
            <a:r>
              <a:rPr lang="es-PE" dirty="0"/>
              <a:t>MARCO TEORICO</a:t>
            </a:r>
          </a:p>
          <a:p>
            <a:pPr marL="571500" indent="-571500">
              <a:buFont typeface="+mj-lt"/>
              <a:buAutoNum type="romanUcPeriod"/>
            </a:pPr>
            <a:r>
              <a:rPr lang="es-PE" dirty="0"/>
              <a:t>HIPOTESIS</a:t>
            </a:r>
          </a:p>
          <a:p>
            <a:pPr marL="571500" indent="-571500">
              <a:buFont typeface="+mj-lt"/>
              <a:buAutoNum type="romanUcPeriod"/>
            </a:pPr>
            <a:r>
              <a:rPr lang="es-PE" dirty="0"/>
              <a:t>METODOLOGIA DE LA INVESTIGACIÓN</a:t>
            </a:r>
          </a:p>
          <a:p>
            <a:pPr marL="571500" indent="-571500">
              <a:buFont typeface="+mj-lt"/>
              <a:buAutoNum type="romanUcPeriod"/>
            </a:pPr>
            <a:r>
              <a:rPr lang="es-PE" dirty="0"/>
              <a:t>CONCLUSIONES Y RECOMENDACIONES</a:t>
            </a:r>
          </a:p>
          <a:p>
            <a:pPr marL="571500" indent="-571500">
              <a:buFont typeface="+mj-lt"/>
              <a:buAutoNum type="romanUcPeriod"/>
            </a:pPr>
            <a:r>
              <a:rPr lang="es-PE" dirty="0"/>
              <a:t>REFERENCIAS BIBLOGRÁFICAS</a:t>
            </a:r>
          </a:p>
          <a:p>
            <a:pPr marL="571500" indent="-571500">
              <a:buFont typeface="+mj-lt"/>
              <a:buAutoNum type="romanUcPeriod"/>
            </a:pPr>
            <a:r>
              <a:rPr lang="es-PE" dirty="0"/>
              <a:t>ANEXOS</a:t>
            </a:r>
          </a:p>
        </p:txBody>
      </p:sp>
    </p:spTree>
    <p:extLst>
      <p:ext uri="{BB962C8B-B14F-4D97-AF65-F5344CB8AC3E}">
        <p14:creationId xmlns:p14="http://schemas.microsoft.com/office/powerpoint/2010/main" val="4679668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F842A21-DE52-CAB0-3F07-33E58AE53ABD}"/>
              </a:ext>
            </a:extLst>
          </p:cNvPr>
          <p:cNvSpPr>
            <a:spLocks noGrp="1"/>
          </p:cNvSpPr>
          <p:nvPr>
            <p:ph type="title"/>
          </p:nvPr>
        </p:nvSpPr>
        <p:spPr/>
        <p:txBody>
          <a:bodyPr>
            <a:normAutofit/>
          </a:bodyPr>
          <a:lstStyle/>
          <a:p>
            <a:r>
              <a:rPr lang="es-PE" sz="2800" dirty="0"/>
              <a:t>FUENTES DE IDEAS PARA UNA INVESTIGACIÓN</a:t>
            </a:r>
          </a:p>
        </p:txBody>
      </p:sp>
      <p:sp>
        <p:nvSpPr>
          <p:cNvPr id="3" name="Marcador de contenido 2">
            <a:extLst>
              <a:ext uri="{FF2B5EF4-FFF2-40B4-BE49-F238E27FC236}">
                <a16:creationId xmlns:a16="http://schemas.microsoft.com/office/drawing/2014/main" id="{3B7ADB28-BDE5-0BD6-8BE5-A198BB6D1AD5}"/>
              </a:ext>
            </a:extLst>
          </p:cNvPr>
          <p:cNvSpPr>
            <a:spLocks noGrp="1"/>
          </p:cNvSpPr>
          <p:nvPr>
            <p:ph idx="1"/>
          </p:nvPr>
        </p:nvSpPr>
        <p:spPr>
          <a:xfrm>
            <a:off x="838200" y="1825625"/>
            <a:ext cx="10515600" cy="4667250"/>
          </a:xfrm>
        </p:spPr>
        <p:txBody>
          <a:bodyPr anchor="ctr">
            <a:normAutofit fontScale="77500" lnSpcReduction="20000"/>
          </a:bodyPr>
          <a:lstStyle/>
          <a:p>
            <a:pPr marL="0" indent="0">
              <a:buNone/>
            </a:pPr>
            <a:r>
              <a:rPr lang="es-MX" dirty="0"/>
              <a:t>Existe una gran diversidad de fuentes que pueden generar ideas de investigación, entre las cuales podemos mencionar: </a:t>
            </a:r>
          </a:p>
          <a:p>
            <a:r>
              <a:rPr lang="es-MX" dirty="0"/>
              <a:t>las necesidades y experiencias individuales, tanto propias como de otras personas, </a:t>
            </a:r>
          </a:p>
          <a:p>
            <a:r>
              <a:rPr lang="es-MX" dirty="0"/>
              <a:t>materiales escritos (libros, artículos de revistas científicas o de divulgación popular, periódicos y tesis), </a:t>
            </a:r>
          </a:p>
          <a:p>
            <a:r>
              <a:rPr lang="es-MX" dirty="0"/>
              <a:t>elementos audiovisuales y programas de radio o televisión, información disponible en internet (dentro de su amplia gama de posibilidades, como páginas web, foros de discusión, redes sociales y otras), </a:t>
            </a:r>
          </a:p>
          <a:p>
            <a:r>
              <a:rPr lang="es-MX" dirty="0"/>
              <a:t>teorías expresadas en distintos medios, descubrimientos, desarrollos tecnológicos y productos fruto de investigaciones; </a:t>
            </a:r>
          </a:p>
          <a:p>
            <a:r>
              <a:rPr lang="es-MX" dirty="0"/>
              <a:t>conversaciones personales, </a:t>
            </a:r>
          </a:p>
          <a:p>
            <a:r>
              <a:rPr lang="es-MX" dirty="0"/>
              <a:t>observaciones de hechos, </a:t>
            </a:r>
          </a:p>
          <a:p>
            <a:r>
              <a:rPr lang="es-MX" dirty="0"/>
              <a:t>las propias clases con tus maestros, </a:t>
            </a:r>
          </a:p>
          <a:p>
            <a:r>
              <a:rPr lang="es-MX" dirty="0"/>
              <a:t>creencias e incluso intuiciones y presentimientos</a:t>
            </a:r>
            <a:endParaRPr lang="es-PE" dirty="0"/>
          </a:p>
        </p:txBody>
      </p:sp>
    </p:spTree>
    <p:extLst>
      <p:ext uri="{BB962C8B-B14F-4D97-AF65-F5344CB8AC3E}">
        <p14:creationId xmlns:p14="http://schemas.microsoft.com/office/powerpoint/2010/main" val="40044445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36D6828-C6F2-E430-5F7D-125FA4624A5C}"/>
              </a:ext>
            </a:extLst>
          </p:cNvPr>
          <p:cNvSpPr>
            <a:spLocks noGrp="1"/>
          </p:cNvSpPr>
          <p:nvPr>
            <p:ph type="title"/>
          </p:nvPr>
        </p:nvSpPr>
        <p:spPr/>
        <p:txBody>
          <a:bodyPr>
            <a:normAutofit/>
          </a:bodyPr>
          <a:lstStyle/>
          <a:p>
            <a:r>
              <a:rPr lang="es-PE" sz="2800" dirty="0"/>
              <a:t>UNA NECESIDAD: LOS ANTECEDENTES</a:t>
            </a:r>
          </a:p>
        </p:txBody>
      </p:sp>
      <p:pic>
        <p:nvPicPr>
          <p:cNvPr id="4" name="Imagen 3">
            <a:extLst>
              <a:ext uri="{FF2B5EF4-FFF2-40B4-BE49-F238E27FC236}">
                <a16:creationId xmlns:a16="http://schemas.microsoft.com/office/drawing/2014/main" id="{DD9FF2AC-944E-021E-3ACE-9EE83F681063}"/>
              </a:ext>
            </a:extLst>
          </p:cNvPr>
          <p:cNvPicPr>
            <a:picLocks noChangeAspect="1"/>
          </p:cNvPicPr>
          <p:nvPr/>
        </p:nvPicPr>
        <p:blipFill>
          <a:blip r:embed="rId2"/>
          <a:stretch>
            <a:fillRect/>
          </a:stretch>
        </p:blipFill>
        <p:spPr>
          <a:xfrm>
            <a:off x="15834" y="1525237"/>
            <a:ext cx="3619500" cy="2857500"/>
          </a:xfrm>
          <a:prstGeom prst="rect">
            <a:avLst/>
          </a:prstGeom>
        </p:spPr>
      </p:pic>
      <p:sp>
        <p:nvSpPr>
          <p:cNvPr id="3" name="Marcador de contenido 2">
            <a:extLst>
              <a:ext uri="{FF2B5EF4-FFF2-40B4-BE49-F238E27FC236}">
                <a16:creationId xmlns:a16="http://schemas.microsoft.com/office/drawing/2014/main" id="{107C4CC8-17C6-A008-EDAA-DE0159277DB4}"/>
              </a:ext>
            </a:extLst>
          </p:cNvPr>
          <p:cNvSpPr>
            <a:spLocks noGrp="1"/>
          </p:cNvSpPr>
          <p:nvPr>
            <p:ph idx="1"/>
          </p:nvPr>
        </p:nvSpPr>
        <p:spPr>
          <a:xfrm>
            <a:off x="3277590" y="1341912"/>
            <a:ext cx="8076210" cy="5150963"/>
          </a:xfrm>
        </p:spPr>
        <p:txBody>
          <a:bodyPr anchor="ctr"/>
          <a:lstStyle/>
          <a:p>
            <a:pPr marL="0" indent="0">
              <a:lnSpc>
                <a:spcPct val="100000"/>
              </a:lnSpc>
              <a:buNone/>
            </a:pPr>
            <a:r>
              <a:rPr lang="es-MX" dirty="0"/>
              <a:t>Con la finalidad de concretar la idea de investigación es indispensable revisar estudios, investigaciones y trabajos anteriores, especialmente si uno no es experto en el tema. Conocer lo que se ha hecho respecto de una idea ayuda a:</a:t>
            </a:r>
          </a:p>
          <a:p>
            <a:pPr>
              <a:lnSpc>
                <a:spcPct val="100000"/>
              </a:lnSpc>
            </a:pPr>
            <a:r>
              <a:rPr lang="es-MX" dirty="0"/>
              <a:t>Evitar temas que ya se han investigado tan a fondo que se conocen ampliamente.</a:t>
            </a:r>
          </a:p>
          <a:p>
            <a:pPr>
              <a:lnSpc>
                <a:spcPct val="100000"/>
              </a:lnSpc>
            </a:pPr>
            <a:r>
              <a:rPr lang="es-MX" dirty="0"/>
              <a:t>Estructurar con mayor claridad la idea de investigación.</a:t>
            </a:r>
            <a:endParaRPr lang="es-PE" dirty="0"/>
          </a:p>
        </p:txBody>
      </p:sp>
    </p:spTree>
    <p:extLst>
      <p:ext uri="{BB962C8B-B14F-4D97-AF65-F5344CB8AC3E}">
        <p14:creationId xmlns:p14="http://schemas.microsoft.com/office/powerpoint/2010/main" val="24185491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7EDBAF8-EA25-9670-D0D6-93EFF878895F}"/>
              </a:ext>
            </a:extLst>
          </p:cNvPr>
          <p:cNvSpPr>
            <a:spLocks noGrp="1"/>
          </p:cNvSpPr>
          <p:nvPr>
            <p:ph type="title"/>
          </p:nvPr>
        </p:nvSpPr>
        <p:spPr/>
        <p:txBody>
          <a:bodyPr>
            <a:normAutofit/>
          </a:bodyPr>
          <a:lstStyle/>
          <a:p>
            <a:r>
              <a:rPr lang="es-PE" sz="2800" dirty="0"/>
              <a:t>IDEAS CON POTENCIAL PARA INICIAR LA RUTA DE LA INVESTIGACION</a:t>
            </a:r>
          </a:p>
        </p:txBody>
      </p:sp>
      <p:sp>
        <p:nvSpPr>
          <p:cNvPr id="3" name="Marcador de contenido 2">
            <a:extLst>
              <a:ext uri="{FF2B5EF4-FFF2-40B4-BE49-F238E27FC236}">
                <a16:creationId xmlns:a16="http://schemas.microsoft.com/office/drawing/2014/main" id="{CEB2E1B8-8F3C-9C93-6814-D122F82C715A}"/>
              </a:ext>
            </a:extLst>
          </p:cNvPr>
          <p:cNvSpPr>
            <a:spLocks noGrp="1"/>
          </p:cNvSpPr>
          <p:nvPr>
            <p:ph idx="1"/>
          </p:nvPr>
        </p:nvSpPr>
        <p:spPr/>
        <p:txBody>
          <a:bodyPr anchor="ctr"/>
          <a:lstStyle/>
          <a:p>
            <a:r>
              <a:rPr lang="es-MX" dirty="0"/>
              <a:t> Estructurar con mayor claridad la idea de investigación.</a:t>
            </a:r>
          </a:p>
          <a:p>
            <a:r>
              <a:rPr lang="es-MX" dirty="0"/>
              <a:t>Las ideas de investigación que producen conocimiento no son necesariamente nuevas, pero sí novedosas. </a:t>
            </a:r>
          </a:p>
          <a:p>
            <a:r>
              <a:rPr lang="es-MX" dirty="0"/>
              <a:t>Las buenas ideas de investigación pueden servir para elaborar teorías y solucionar problemáticas.</a:t>
            </a:r>
          </a:p>
          <a:p>
            <a:r>
              <a:rPr lang="es-MX" dirty="0"/>
              <a:t>Las ideas de investigación bien desarrolladas pueden fomentar nuevas interrogantes. </a:t>
            </a:r>
          </a:p>
          <a:p>
            <a:endParaRPr lang="es-MX" dirty="0"/>
          </a:p>
          <a:p>
            <a:endParaRPr lang="es-PE" dirty="0"/>
          </a:p>
        </p:txBody>
      </p:sp>
    </p:spTree>
    <p:extLst>
      <p:ext uri="{BB962C8B-B14F-4D97-AF65-F5344CB8AC3E}">
        <p14:creationId xmlns:p14="http://schemas.microsoft.com/office/powerpoint/2010/main" val="41733395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38B0EC1-2023-64BA-0FD4-F0BC2B9BB2A9}"/>
              </a:ext>
            </a:extLst>
          </p:cNvPr>
          <p:cNvSpPr>
            <a:spLocks noGrp="1"/>
          </p:cNvSpPr>
          <p:nvPr>
            <p:ph type="title"/>
          </p:nvPr>
        </p:nvSpPr>
        <p:spPr/>
        <p:txBody>
          <a:bodyPr>
            <a:normAutofit/>
          </a:bodyPr>
          <a:lstStyle/>
          <a:p>
            <a:r>
              <a:rPr lang="es-PE" sz="2800" dirty="0"/>
              <a:t>SUGERENCIAS PARA DESARROLLAR IDEAS QUE GUIEN</a:t>
            </a:r>
          </a:p>
        </p:txBody>
      </p:sp>
      <p:sp>
        <p:nvSpPr>
          <p:cNvPr id="3" name="Marcador de contenido 2">
            <a:extLst>
              <a:ext uri="{FF2B5EF4-FFF2-40B4-BE49-F238E27FC236}">
                <a16:creationId xmlns:a16="http://schemas.microsoft.com/office/drawing/2014/main" id="{C04B4572-6C14-D3AD-0D57-7CC5021822C6}"/>
              </a:ext>
            </a:extLst>
          </p:cNvPr>
          <p:cNvSpPr>
            <a:spLocks noGrp="1"/>
          </p:cNvSpPr>
          <p:nvPr>
            <p:ph idx="1"/>
          </p:nvPr>
        </p:nvSpPr>
        <p:spPr/>
        <p:txBody>
          <a:bodyPr>
            <a:normAutofit fontScale="85000" lnSpcReduction="20000"/>
          </a:bodyPr>
          <a:lstStyle/>
          <a:p>
            <a:r>
              <a:rPr lang="es-MX" dirty="0"/>
              <a:t>Selecciona temas que no sean demasiado generales.</a:t>
            </a:r>
          </a:p>
          <a:p>
            <a:r>
              <a:rPr lang="es-MX" dirty="0"/>
              <a:t>Asegurarse  que hay información disponible sobre tu idea. Para este fin busca revistas actuales relacionadas con tu tema (en internet hay una gran variedad).</a:t>
            </a:r>
          </a:p>
          <a:p>
            <a:r>
              <a:rPr lang="es-MX" dirty="0"/>
              <a:t>Comparte la idea con profesores, amigos, familiares y otras personas informadas (en persona y en redes sociales de internet) para conocer opiniones, datos y referencias. Hay redes específicas para investigadores, como </a:t>
            </a:r>
            <a:r>
              <a:rPr lang="es-MX" dirty="0" err="1"/>
              <a:t>Research</a:t>
            </a:r>
            <a:r>
              <a:rPr lang="es-MX" dirty="0"/>
              <a:t> Gate.</a:t>
            </a:r>
          </a:p>
          <a:p>
            <a:r>
              <a:rPr lang="es-MX" dirty="0"/>
              <a:t>Meditar y escribir sobre las implicaciones de estudiar la idea, no solamente enunciarla.</a:t>
            </a:r>
          </a:p>
          <a:p>
            <a:r>
              <a:rPr lang="es-MX" dirty="0"/>
              <a:t>Reflexiona sobre la idea para enfocarte en cierto aspecto. </a:t>
            </a:r>
          </a:p>
          <a:p>
            <a:r>
              <a:rPr lang="es-MX" dirty="0"/>
              <a:t>Determina palabras o términos que describan o se refieran a la idea (esto ayuda a precisarla y buscar información sobre ella). </a:t>
            </a:r>
          </a:p>
          <a:p>
            <a:r>
              <a:rPr lang="es-MX" dirty="0"/>
              <a:t>Relacionar nuestros intereses, ideas personales y experiencias con la idea de investigación.</a:t>
            </a:r>
            <a:endParaRPr lang="es-PE" dirty="0"/>
          </a:p>
        </p:txBody>
      </p:sp>
    </p:spTree>
    <p:extLst>
      <p:ext uri="{BB962C8B-B14F-4D97-AF65-F5344CB8AC3E}">
        <p14:creationId xmlns:p14="http://schemas.microsoft.com/office/powerpoint/2010/main" val="37928942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F7CC741-998C-32BB-F1E7-FEB97C5E16FB}"/>
              </a:ext>
            </a:extLst>
          </p:cNvPr>
          <p:cNvSpPr>
            <a:spLocks noGrp="1"/>
          </p:cNvSpPr>
          <p:nvPr>
            <p:ph type="title"/>
          </p:nvPr>
        </p:nvSpPr>
        <p:spPr/>
        <p:txBody>
          <a:bodyPr>
            <a:normAutofit/>
          </a:bodyPr>
          <a:lstStyle/>
          <a:p>
            <a:r>
              <a:rPr lang="es-PE" sz="2800" dirty="0"/>
              <a:t>LA INVESTIGACION EN EL DESARROLLO PROFESIONAL</a:t>
            </a:r>
          </a:p>
        </p:txBody>
      </p:sp>
      <p:graphicFrame>
        <p:nvGraphicFramePr>
          <p:cNvPr id="4" name="Tabla 4">
            <a:extLst>
              <a:ext uri="{FF2B5EF4-FFF2-40B4-BE49-F238E27FC236}">
                <a16:creationId xmlns:a16="http://schemas.microsoft.com/office/drawing/2014/main" id="{74346CEB-BAB9-B935-AD8C-219F4EB02771}"/>
              </a:ext>
            </a:extLst>
          </p:cNvPr>
          <p:cNvGraphicFramePr>
            <a:graphicFrameLocks noGrp="1"/>
          </p:cNvGraphicFramePr>
          <p:nvPr>
            <p:ph idx="1"/>
            <p:extLst>
              <p:ext uri="{D42A27DB-BD31-4B8C-83A1-F6EECF244321}">
                <p14:modId xmlns:p14="http://schemas.microsoft.com/office/powerpoint/2010/main" val="1793611553"/>
              </p:ext>
            </p:extLst>
          </p:nvPr>
        </p:nvGraphicFramePr>
        <p:xfrm>
          <a:off x="838200" y="1825625"/>
          <a:ext cx="10515600" cy="2702955"/>
        </p:xfrm>
        <a:graphic>
          <a:graphicData uri="http://schemas.openxmlformats.org/drawingml/2006/table">
            <a:tbl>
              <a:tblPr firstRow="1" bandRow="1">
                <a:tableStyleId>{5C22544A-7EE6-4342-B048-85BDC9FD1C3A}</a:tableStyleId>
              </a:tblPr>
              <a:tblGrid>
                <a:gridCol w="3840678">
                  <a:extLst>
                    <a:ext uri="{9D8B030D-6E8A-4147-A177-3AD203B41FA5}">
                      <a16:colId xmlns:a16="http://schemas.microsoft.com/office/drawing/2014/main" val="1780416448"/>
                    </a:ext>
                  </a:extLst>
                </a:gridCol>
                <a:gridCol w="6674922">
                  <a:extLst>
                    <a:ext uri="{9D8B030D-6E8A-4147-A177-3AD203B41FA5}">
                      <a16:colId xmlns:a16="http://schemas.microsoft.com/office/drawing/2014/main" val="4020641295"/>
                    </a:ext>
                  </a:extLst>
                </a:gridCol>
              </a:tblGrid>
              <a:tr h="370840">
                <a:tc>
                  <a:txBody>
                    <a:bodyPr/>
                    <a:lstStyle/>
                    <a:p>
                      <a:r>
                        <a:rPr lang="es-PE" dirty="0"/>
                        <a:t>Especialización en economía</a:t>
                      </a:r>
                    </a:p>
                  </a:txBody>
                  <a:tcPr/>
                </a:tc>
                <a:tc>
                  <a:txBody>
                    <a:bodyPr/>
                    <a:lstStyle/>
                    <a:p>
                      <a:r>
                        <a:rPr lang="es-PE" dirty="0"/>
                        <a:t>Idea de investigación</a:t>
                      </a:r>
                    </a:p>
                  </a:txBody>
                  <a:tcPr/>
                </a:tc>
                <a:extLst>
                  <a:ext uri="{0D108BD9-81ED-4DB2-BD59-A6C34878D82A}">
                    <a16:rowId xmlns:a16="http://schemas.microsoft.com/office/drawing/2014/main" val="980661004"/>
                  </a:ext>
                </a:extLst>
              </a:tr>
              <a:tr h="370840">
                <a:tc>
                  <a:txBody>
                    <a:bodyPr/>
                    <a:lstStyle/>
                    <a:p>
                      <a:r>
                        <a:rPr lang="es-PE" dirty="0"/>
                        <a:t>Finanzas</a:t>
                      </a:r>
                    </a:p>
                  </a:txBody>
                  <a:tcPr/>
                </a:tc>
                <a:tc>
                  <a:txBody>
                    <a:bodyPr/>
                    <a:lstStyle/>
                    <a:p>
                      <a:endParaRPr lang="es-PE"/>
                    </a:p>
                  </a:txBody>
                  <a:tcPr/>
                </a:tc>
                <a:extLst>
                  <a:ext uri="{0D108BD9-81ED-4DB2-BD59-A6C34878D82A}">
                    <a16:rowId xmlns:a16="http://schemas.microsoft.com/office/drawing/2014/main" val="759040623"/>
                  </a:ext>
                </a:extLst>
              </a:tr>
              <a:tr h="370840">
                <a:tc>
                  <a:txBody>
                    <a:bodyPr/>
                    <a:lstStyle/>
                    <a:p>
                      <a:r>
                        <a:rPr lang="es-PE" dirty="0"/>
                        <a:t>Planeamiento</a:t>
                      </a:r>
                    </a:p>
                  </a:txBody>
                  <a:tcPr/>
                </a:tc>
                <a:tc>
                  <a:txBody>
                    <a:bodyPr/>
                    <a:lstStyle/>
                    <a:p>
                      <a:endParaRPr lang="es-PE"/>
                    </a:p>
                  </a:txBody>
                  <a:tcPr/>
                </a:tc>
                <a:extLst>
                  <a:ext uri="{0D108BD9-81ED-4DB2-BD59-A6C34878D82A}">
                    <a16:rowId xmlns:a16="http://schemas.microsoft.com/office/drawing/2014/main" val="3485714692"/>
                  </a:ext>
                </a:extLst>
              </a:tr>
              <a:tr h="477915">
                <a:tc>
                  <a:txBody>
                    <a:bodyPr/>
                    <a:lstStyle/>
                    <a:p>
                      <a:r>
                        <a:rPr lang="es-PE" dirty="0"/>
                        <a:t>Comercio internacional</a:t>
                      </a:r>
                    </a:p>
                  </a:txBody>
                  <a:tcPr/>
                </a:tc>
                <a:tc>
                  <a:txBody>
                    <a:bodyPr/>
                    <a:lstStyle/>
                    <a:p>
                      <a:endParaRPr lang="es-PE"/>
                    </a:p>
                  </a:txBody>
                  <a:tcPr/>
                </a:tc>
                <a:extLst>
                  <a:ext uri="{0D108BD9-81ED-4DB2-BD59-A6C34878D82A}">
                    <a16:rowId xmlns:a16="http://schemas.microsoft.com/office/drawing/2014/main" val="1586566905"/>
                  </a:ext>
                </a:extLst>
              </a:tr>
              <a:tr h="370840">
                <a:tc>
                  <a:txBody>
                    <a:bodyPr/>
                    <a:lstStyle/>
                    <a:p>
                      <a:r>
                        <a:rPr lang="es-PE" dirty="0"/>
                        <a:t>Instituciones internacionales</a:t>
                      </a:r>
                    </a:p>
                  </a:txBody>
                  <a:tcPr/>
                </a:tc>
                <a:tc>
                  <a:txBody>
                    <a:bodyPr/>
                    <a:lstStyle/>
                    <a:p>
                      <a:endParaRPr lang="es-PE"/>
                    </a:p>
                  </a:txBody>
                  <a:tcPr/>
                </a:tc>
                <a:extLst>
                  <a:ext uri="{0D108BD9-81ED-4DB2-BD59-A6C34878D82A}">
                    <a16:rowId xmlns:a16="http://schemas.microsoft.com/office/drawing/2014/main" val="60588082"/>
                  </a:ext>
                </a:extLst>
              </a:tr>
              <a:tr h="370840">
                <a:tc>
                  <a:txBody>
                    <a:bodyPr/>
                    <a:lstStyle/>
                    <a:p>
                      <a:r>
                        <a:rPr lang="es-PE" dirty="0"/>
                        <a:t>Política Monetaria internacional</a:t>
                      </a:r>
                    </a:p>
                  </a:txBody>
                  <a:tcPr/>
                </a:tc>
                <a:tc>
                  <a:txBody>
                    <a:bodyPr/>
                    <a:lstStyle/>
                    <a:p>
                      <a:endParaRPr lang="es-PE"/>
                    </a:p>
                  </a:txBody>
                  <a:tcPr/>
                </a:tc>
                <a:extLst>
                  <a:ext uri="{0D108BD9-81ED-4DB2-BD59-A6C34878D82A}">
                    <a16:rowId xmlns:a16="http://schemas.microsoft.com/office/drawing/2014/main" val="4197657930"/>
                  </a:ext>
                </a:extLst>
              </a:tr>
              <a:tr h="370840">
                <a:tc>
                  <a:txBody>
                    <a:bodyPr/>
                    <a:lstStyle/>
                    <a:p>
                      <a:r>
                        <a:rPr lang="es-PE" dirty="0"/>
                        <a:t>Acuerdos comerciales</a:t>
                      </a:r>
                    </a:p>
                  </a:txBody>
                  <a:tcPr/>
                </a:tc>
                <a:tc>
                  <a:txBody>
                    <a:bodyPr/>
                    <a:lstStyle/>
                    <a:p>
                      <a:endParaRPr lang="es-PE" dirty="0"/>
                    </a:p>
                  </a:txBody>
                  <a:tcPr/>
                </a:tc>
                <a:extLst>
                  <a:ext uri="{0D108BD9-81ED-4DB2-BD59-A6C34878D82A}">
                    <a16:rowId xmlns:a16="http://schemas.microsoft.com/office/drawing/2014/main" val="3341863730"/>
                  </a:ext>
                </a:extLst>
              </a:tr>
            </a:tbl>
          </a:graphicData>
        </a:graphic>
      </p:graphicFrame>
    </p:spTree>
    <p:extLst>
      <p:ext uri="{BB962C8B-B14F-4D97-AF65-F5344CB8AC3E}">
        <p14:creationId xmlns:p14="http://schemas.microsoft.com/office/powerpoint/2010/main" val="97893808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D24AEF7-8C9B-0666-A28E-5C95EEF74805}"/>
              </a:ext>
            </a:extLst>
          </p:cNvPr>
          <p:cNvSpPr>
            <a:spLocks noGrp="1"/>
          </p:cNvSpPr>
          <p:nvPr>
            <p:ph type="title"/>
          </p:nvPr>
        </p:nvSpPr>
        <p:spPr/>
        <p:txBody>
          <a:bodyPr>
            <a:normAutofit/>
          </a:bodyPr>
          <a:lstStyle/>
          <a:p>
            <a:r>
              <a:rPr lang="es-PE" sz="2800" dirty="0"/>
              <a:t>EL PLAN DE INVESTIGACION</a:t>
            </a:r>
            <a:br>
              <a:rPr lang="es-PE" sz="2800" dirty="0"/>
            </a:br>
            <a:r>
              <a:rPr lang="es-PE" sz="2800" dirty="0"/>
              <a:t>Tema de investigación: </a:t>
            </a:r>
            <a:r>
              <a:rPr lang="es-PE" sz="1800" dirty="0">
                <a:effectLst/>
                <a:latin typeface="Calibri" panose="020F0502020204030204" pitchFamily="34" charset="0"/>
                <a:ea typeface="Calibri" panose="020F0502020204030204" pitchFamily="34" charset="0"/>
                <a:cs typeface="Times New Roman" panose="02020603050405020304" pitchFamily="18" charset="0"/>
              </a:rPr>
              <a:t>IMPACTO DEL COVID 19 EN LAS POLITICAS DE GOBIERNOEN EL COMERCIO EXTERIOR </a:t>
            </a:r>
            <a:endParaRPr lang="es-PE" sz="2800" dirty="0"/>
          </a:p>
        </p:txBody>
      </p:sp>
      <p:sp>
        <p:nvSpPr>
          <p:cNvPr id="3" name="Marcador de contenido 2">
            <a:extLst>
              <a:ext uri="{FF2B5EF4-FFF2-40B4-BE49-F238E27FC236}">
                <a16:creationId xmlns:a16="http://schemas.microsoft.com/office/drawing/2014/main" id="{FBD45663-2598-55C4-7D60-87AC141A6CA4}"/>
              </a:ext>
            </a:extLst>
          </p:cNvPr>
          <p:cNvSpPr>
            <a:spLocks noGrp="1"/>
          </p:cNvSpPr>
          <p:nvPr>
            <p:ph idx="1"/>
          </p:nvPr>
        </p:nvSpPr>
        <p:spPr>
          <a:xfrm>
            <a:off x="838200" y="1825625"/>
            <a:ext cx="4303143" cy="727794"/>
          </a:xfrm>
          <a:solidFill>
            <a:schemeClr val="accent2"/>
          </a:solidFill>
        </p:spPr>
        <p:txBody>
          <a:bodyPr/>
          <a:lstStyle/>
          <a:p>
            <a:r>
              <a:rPr lang="es-PE" dirty="0"/>
              <a:t>TEMA DE INVESTIGACION</a:t>
            </a:r>
          </a:p>
        </p:txBody>
      </p:sp>
      <p:sp>
        <p:nvSpPr>
          <p:cNvPr id="4" name="Marcador de contenido 2">
            <a:extLst>
              <a:ext uri="{FF2B5EF4-FFF2-40B4-BE49-F238E27FC236}">
                <a16:creationId xmlns:a16="http://schemas.microsoft.com/office/drawing/2014/main" id="{FD1BD479-FEE4-995C-F3C7-636F37D7036D}"/>
              </a:ext>
            </a:extLst>
          </p:cNvPr>
          <p:cNvSpPr txBox="1">
            <a:spLocks/>
          </p:cNvSpPr>
          <p:nvPr/>
        </p:nvSpPr>
        <p:spPr>
          <a:xfrm>
            <a:off x="2390955" y="3065103"/>
            <a:ext cx="4881113" cy="989312"/>
          </a:xfrm>
          <a:prstGeom prst="rect">
            <a:avLst/>
          </a:prstGeom>
          <a:solidFill>
            <a:schemeClr val="accent2"/>
          </a:solidFill>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PE" dirty="0"/>
              <a:t>PROBLEMA DE INVESTIGACION: ¿Cuál es el impacto del </a:t>
            </a:r>
            <a:r>
              <a:rPr lang="es-PE" dirty="0" err="1"/>
              <a:t>covid</a:t>
            </a:r>
            <a:r>
              <a:rPr lang="es-PE" dirty="0"/>
              <a:t> 19 en las políticas de gobierno en comercio exterior</a:t>
            </a:r>
          </a:p>
        </p:txBody>
      </p:sp>
      <p:sp>
        <p:nvSpPr>
          <p:cNvPr id="5" name="Marcador de contenido 2">
            <a:extLst>
              <a:ext uri="{FF2B5EF4-FFF2-40B4-BE49-F238E27FC236}">
                <a16:creationId xmlns:a16="http://schemas.microsoft.com/office/drawing/2014/main" id="{514074FA-F55A-A5CB-9613-37CABD91837A}"/>
              </a:ext>
            </a:extLst>
          </p:cNvPr>
          <p:cNvSpPr txBox="1">
            <a:spLocks/>
          </p:cNvSpPr>
          <p:nvPr/>
        </p:nvSpPr>
        <p:spPr>
          <a:xfrm>
            <a:off x="3655443" y="4462672"/>
            <a:ext cx="4881113" cy="966158"/>
          </a:xfrm>
          <a:prstGeom prst="rect">
            <a:avLst/>
          </a:prstGeom>
          <a:solidFill>
            <a:schemeClr val="accent2"/>
          </a:solidFill>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PE" dirty="0"/>
              <a:t>OBJETIVOSDE INVESTIGACION. Determinar el impacto del </a:t>
            </a:r>
            <a:r>
              <a:rPr lang="es-PE" dirty="0" err="1"/>
              <a:t>Covid</a:t>
            </a:r>
            <a:r>
              <a:rPr lang="es-PE" dirty="0"/>
              <a:t> 19 en las políticas  de gobierno en comercio exterior.</a:t>
            </a:r>
          </a:p>
        </p:txBody>
      </p:sp>
      <p:sp>
        <p:nvSpPr>
          <p:cNvPr id="6" name="Marcador de contenido 2">
            <a:extLst>
              <a:ext uri="{FF2B5EF4-FFF2-40B4-BE49-F238E27FC236}">
                <a16:creationId xmlns:a16="http://schemas.microsoft.com/office/drawing/2014/main" id="{250101F1-5376-323A-6E04-5A5F8D9C9CD1}"/>
              </a:ext>
            </a:extLst>
          </p:cNvPr>
          <p:cNvSpPr txBox="1">
            <a:spLocks/>
          </p:cNvSpPr>
          <p:nvPr/>
        </p:nvSpPr>
        <p:spPr>
          <a:xfrm>
            <a:off x="5406606" y="5765081"/>
            <a:ext cx="4881113" cy="727794"/>
          </a:xfrm>
          <a:prstGeom prst="rect">
            <a:avLst/>
          </a:prstGeom>
          <a:solidFill>
            <a:schemeClr val="accent2"/>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PE" dirty="0"/>
              <a:t>HIPOTESIS DE INVESTIGACION</a:t>
            </a:r>
          </a:p>
        </p:txBody>
      </p:sp>
    </p:spTree>
    <p:extLst>
      <p:ext uri="{BB962C8B-B14F-4D97-AF65-F5344CB8AC3E}">
        <p14:creationId xmlns:p14="http://schemas.microsoft.com/office/powerpoint/2010/main" val="13951823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7567E8A-F9D2-39DE-8EDD-FE4A5B7835F8}"/>
              </a:ext>
            </a:extLst>
          </p:cNvPr>
          <p:cNvSpPr>
            <a:spLocks noGrp="1"/>
          </p:cNvSpPr>
          <p:nvPr>
            <p:ph type="title"/>
          </p:nvPr>
        </p:nvSpPr>
        <p:spPr/>
        <p:txBody>
          <a:bodyPr>
            <a:normAutofit/>
          </a:bodyPr>
          <a:lstStyle/>
          <a:p>
            <a:pPr algn="ctr"/>
            <a:r>
              <a:rPr lang="es-PE" sz="2800" dirty="0"/>
              <a:t>TAREA 2: DESARROLLO DEL PROBLEMA DE INVESTIGACION</a:t>
            </a:r>
            <a:br>
              <a:rPr lang="es-PE" sz="2800" dirty="0"/>
            </a:br>
            <a:r>
              <a:rPr lang="es-PE" sz="2800" dirty="0"/>
              <a:t>(</a:t>
            </a:r>
            <a:r>
              <a:rPr lang="es-PE" sz="2000" dirty="0"/>
              <a:t>para el 28 de setiembre, 2022)</a:t>
            </a:r>
            <a:endParaRPr lang="es-PE" sz="2800" dirty="0"/>
          </a:p>
        </p:txBody>
      </p:sp>
      <p:sp>
        <p:nvSpPr>
          <p:cNvPr id="3" name="Marcador de contenido 2">
            <a:extLst>
              <a:ext uri="{FF2B5EF4-FFF2-40B4-BE49-F238E27FC236}">
                <a16:creationId xmlns:a16="http://schemas.microsoft.com/office/drawing/2014/main" id="{24D0A325-9017-D585-2FD8-8F2C44A474A8}"/>
              </a:ext>
            </a:extLst>
          </p:cNvPr>
          <p:cNvSpPr>
            <a:spLocks noGrp="1"/>
          </p:cNvSpPr>
          <p:nvPr>
            <p:ph sz="half" idx="1"/>
          </p:nvPr>
        </p:nvSpPr>
        <p:spPr/>
        <p:txBody>
          <a:bodyPr anchor="ctr"/>
          <a:lstStyle/>
          <a:p>
            <a:pPr lvl="1"/>
            <a:r>
              <a:rPr lang="es-PE" dirty="0"/>
              <a:t>Presentar por </a:t>
            </a:r>
            <a:r>
              <a:rPr lang="es-PE" dirty="0" err="1"/>
              <a:t>classroom</a:t>
            </a:r>
            <a:endParaRPr lang="es-PE" dirty="0"/>
          </a:p>
          <a:p>
            <a:pPr lvl="2"/>
            <a:r>
              <a:rPr lang="es-PE" dirty="0"/>
              <a:t>Análisis del contexto</a:t>
            </a:r>
          </a:p>
          <a:p>
            <a:pPr lvl="2"/>
            <a:r>
              <a:rPr lang="es-PE" dirty="0"/>
              <a:t>Formulación del problema</a:t>
            </a:r>
          </a:p>
          <a:p>
            <a:pPr lvl="3"/>
            <a:r>
              <a:rPr lang="es-PE" dirty="0"/>
              <a:t>Problema principal</a:t>
            </a:r>
          </a:p>
          <a:p>
            <a:pPr lvl="3"/>
            <a:r>
              <a:rPr lang="es-PE" dirty="0"/>
              <a:t>Problemas específicos</a:t>
            </a:r>
          </a:p>
          <a:p>
            <a:pPr lvl="2"/>
            <a:r>
              <a:rPr lang="es-PE" dirty="0"/>
              <a:t>Justificación de la investigación</a:t>
            </a:r>
          </a:p>
          <a:p>
            <a:pPr lvl="3"/>
            <a:r>
              <a:rPr lang="es-PE" dirty="0"/>
              <a:t>Justificación Teórica</a:t>
            </a:r>
          </a:p>
          <a:p>
            <a:pPr lvl="3"/>
            <a:r>
              <a:rPr lang="es-PE" dirty="0"/>
              <a:t>Justificación práctica</a:t>
            </a:r>
          </a:p>
          <a:p>
            <a:pPr lvl="3"/>
            <a:r>
              <a:rPr lang="es-PE" dirty="0"/>
              <a:t>Justificación metodológica</a:t>
            </a:r>
          </a:p>
          <a:p>
            <a:pPr lvl="2"/>
            <a:r>
              <a:rPr lang="es-PE" dirty="0"/>
              <a:t>Objetivos de la investigación</a:t>
            </a:r>
          </a:p>
          <a:p>
            <a:pPr lvl="3"/>
            <a:r>
              <a:rPr lang="es-PE" dirty="0"/>
              <a:t>Objetivo principal</a:t>
            </a:r>
          </a:p>
          <a:p>
            <a:pPr lvl="3"/>
            <a:r>
              <a:rPr lang="es-PE" dirty="0"/>
              <a:t>Objetivos específicos</a:t>
            </a:r>
          </a:p>
        </p:txBody>
      </p:sp>
      <p:sp>
        <p:nvSpPr>
          <p:cNvPr id="4" name="Marcador de contenido 3">
            <a:extLst>
              <a:ext uri="{FF2B5EF4-FFF2-40B4-BE49-F238E27FC236}">
                <a16:creationId xmlns:a16="http://schemas.microsoft.com/office/drawing/2014/main" id="{9D8C232C-7A99-53DA-8265-D4D9821B384D}"/>
              </a:ext>
            </a:extLst>
          </p:cNvPr>
          <p:cNvSpPr>
            <a:spLocks noGrp="1"/>
          </p:cNvSpPr>
          <p:nvPr>
            <p:ph sz="half" idx="2"/>
          </p:nvPr>
        </p:nvSpPr>
        <p:spPr/>
        <p:txBody>
          <a:bodyPr/>
          <a:lstStyle/>
          <a:p>
            <a:r>
              <a:rPr lang="es-PE" dirty="0"/>
              <a:t>Al respecto, </a:t>
            </a:r>
            <a:r>
              <a:rPr lang="es-PE" dirty="0" err="1"/>
              <a:t>Lornes</a:t>
            </a:r>
            <a:r>
              <a:rPr lang="es-PE" dirty="0"/>
              <a:t> (2012) expresa que ……</a:t>
            </a:r>
          </a:p>
          <a:p>
            <a:endParaRPr lang="es-PE" dirty="0"/>
          </a:p>
          <a:p>
            <a:r>
              <a:rPr lang="es-PE" dirty="0"/>
              <a:t>REFERENCIAS BIBLIOGRAFICAS</a:t>
            </a:r>
          </a:p>
          <a:p>
            <a:pPr lvl="1"/>
            <a:r>
              <a:rPr lang="es-PE" dirty="0" err="1"/>
              <a:t>Loornes</a:t>
            </a:r>
            <a:r>
              <a:rPr lang="es-PE" dirty="0"/>
              <a:t>, R. (2012) La inflación en tiempos de crisis. Revista El Economista Vol. 4, N° 2. </a:t>
            </a:r>
            <a:r>
              <a:rPr lang="es-PE" dirty="0">
                <a:hlinkClick r:id="rId2"/>
              </a:rPr>
              <a:t>https://www.redalyc.org/pdf/4259/425942413004.pdf</a:t>
            </a:r>
            <a:endParaRPr lang="es-PE" dirty="0"/>
          </a:p>
          <a:p>
            <a:pPr lvl="1"/>
            <a:endParaRPr lang="es-PE" dirty="0"/>
          </a:p>
        </p:txBody>
      </p:sp>
      <p:sp>
        <p:nvSpPr>
          <p:cNvPr id="5" name="CuadroTexto 4">
            <a:extLst>
              <a:ext uri="{FF2B5EF4-FFF2-40B4-BE49-F238E27FC236}">
                <a16:creationId xmlns:a16="http://schemas.microsoft.com/office/drawing/2014/main" id="{01AF27D9-2132-DB48-7880-FFE1CF50C838}"/>
              </a:ext>
            </a:extLst>
          </p:cNvPr>
          <p:cNvSpPr txBox="1"/>
          <p:nvPr/>
        </p:nvSpPr>
        <p:spPr>
          <a:xfrm>
            <a:off x="4693113" y="6176963"/>
            <a:ext cx="7231692" cy="584775"/>
          </a:xfrm>
          <a:prstGeom prst="rect">
            <a:avLst/>
          </a:prstGeom>
          <a:noFill/>
        </p:spPr>
        <p:txBody>
          <a:bodyPr wrap="square">
            <a:spAutoFit/>
          </a:bodyPr>
          <a:lstStyle/>
          <a:p>
            <a:r>
              <a:rPr lang="es-PE" sz="1600" dirty="0">
                <a:hlinkClick r:id="rId3"/>
              </a:rPr>
              <a:t>https://upg.administracion.unmsm.edu.pe/images/tesis/DIRECTIVA-080-TESIS.pdf</a:t>
            </a:r>
            <a:endParaRPr lang="es-PE" sz="1600" dirty="0"/>
          </a:p>
          <a:p>
            <a:endParaRPr lang="es-PE" sz="1600" dirty="0"/>
          </a:p>
        </p:txBody>
      </p:sp>
    </p:spTree>
    <p:extLst>
      <p:ext uri="{BB962C8B-B14F-4D97-AF65-F5344CB8AC3E}">
        <p14:creationId xmlns:p14="http://schemas.microsoft.com/office/powerpoint/2010/main" val="20122245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44F2C49F-174F-3329-FEC2-7C78C7C6DC8A}"/>
              </a:ext>
            </a:extLst>
          </p:cNvPr>
          <p:cNvSpPr>
            <a:spLocks noGrp="1" noChangeArrowheads="1"/>
          </p:cNvSpPr>
          <p:nvPr>
            <p:ph type="title"/>
          </p:nvPr>
        </p:nvSpPr>
        <p:spPr>
          <a:xfrm>
            <a:off x="839788" y="692151"/>
            <a:ext cx="7797800" cy="708386"/>
          </a:xfrm>
        </p:spPr>
        <p:txBody>
          <a:bodyPr/>
          <a:lstStyle/>
          <a:p>
            <a:pPr eaLnBrk="1" fontAlgn="auto" hangingPunct="1">
              <a:spcAft>
                <a:spcPts val="0"/>
              </a:spcAft>
              <a:defRPr/>
            </a:pPr>
            <a:r>
              <a:rPr lang="es-ES_tradnl" altLang="es-PE" sz="2800" b="1" dirty="0">
                <a:solidFill>
                  <a:schemeClr val="tx1">
                    <a:lumMod val="75000"/>
                    <a:lumOff val="25000"/>
                  </a:schemeClr>
                </a:solidFill>
              </a:rPr>
              <a:t>PROGRAMACION DEL CURSO</a:t>
            </a:r>
            <a:endParaRPr lang="es-ES" altLang="es-PE" sz="2800" b="1" dirty="0">
              <a:solidFill>
                <a:schemeClr val="tx1">
                  <a:lumMod val="75000"/>
                  <a:lumOff val="25000"/>
                </a:schemeClr>
              </a:solidFill>
            </a:endParaRPr>
          </a:p>
        </p:txBody>
      </p:sp>
      <p:sp>
        <p:nvSpPr>
          <p:cNvPr id="7171" name="Rectangle 3">
            <a:extLst>
              <a:ext uri="{FF2B5EF4-FFF2-40B4-BE49-F238E27FC236}">
                <a16:creationId xmlns:a16="http://schemas.microsoft.com/office/drawing/2014/main" id="{DD2369E4-BA7E-63FC-5457-3C41AF5F4E38}"/>
              </a:ext>
            </a:extLst>
          </p:cNvPr>
          <p:cNvSpPr>
            <a:spLocks noGrp="1" noChangeArrowheads="1"/>
          </p:cNvSpPr>
          <p:nvPr>
            <p:ph idx="1"/>
          </p:nvPr>
        </p:nvSpPr>
        <p:spPr>
          <a:xfrm>
            <a:off x="1127124" y="1400537"/>
            <a:ext cx="7001807" cy="4981213"/>
          </a:xfrm>
        </p:spPr>
        <p:txBody>
          <a:bodyPr rtlCol="0" anchor="ctr">
            <a:noAutofit/>
          </a:bodyPr>
          <a:lstStyle/>
          <a:p>
            <a:pPr marL="91440" indent="-91440" eaLnBrk="1" fontAlgn="auto" hangingPunct="1">
              <a:lnSpc>
                <a:spcPct val="100000"/>
              </a:lnSpc>
              <a:spcBef>
                <a:spcPts val="600"/>
              </a:spcBef>
              <a:defRPr/>
            </a:pPr>
            <a:r>
              <a:rPr lang="es-ES_tradnl" sz="1600" dirty="0">
                <a:solidFill>
                  <a:schemeClr val="tx1">
                    <a:lumMod val="75000"/>
                    <a:lumOff val="25000"/>
                  </a:schemeClr>
                </a:solidFill>
              </a:rPr>
              <a:t>Tema 1: 		Las rutas de la investigación económica</a:t>
            </a:r>
          </a:p>
          <a:p>
            <a:pPr marL="91440" indent="-91440" eaLnBrk="1" fontAlgn="auto" hangingPunct="1">
              <a:lnSpc>
                <a:spcPct val="100000"/>
              </a:lnSpc>
              <a:spcBef>
                <a:spcPts val="600"/>
              </a:spcBef>
              <a:defRPr/>
            </a:pPr>
            <a:r>
              <a:rPr lang="es-ES_tradnl" sz="1600" dirty="0">
                <a:solidFill>
                  <a:schemeClr val="tx1">
                    <a:lumMod val="75000"/>
                    <a:lumOff val="25000"/>
                  </a:schemeClr>
                </a:solidFill>
              </a:rPr>
              <a:t>Tema 2: 		Elaboración del plan de investigación</a:t>
            </a:r>
          </a:p>
          <a:p>
            <a:pPr marL="91440" indent="-91440" eaLnBrk="1" fontAlgn="auto" hangingPunct="1">
              <a:lnSpc>
                <a:spcPct val="100000"/>
              </a:lnSpc>
              <a:spcBef>
                <a:spcPts val="600"/>
              </a:spcBef>
              <a:defRPr/>
            </a:pPr>
            <a:r>
              <a:rPr lang="es-ES_tradnl" sz="1600" dirty="0">
                <a:solidFill>
                  <a:schemeClr val="tx1">
                    <a:lumMod val="75000"/>
                    <a:lumOff val="25000"/>
                  </a:schemeClr>
                </a:solidFill>
              </a:rPr>
              <a:t>Tema 3: 		Planteamiento del problema</a:t>
            </a:r>
            <a:endParaRPr lang="es-PE" sz="1600" dirty="0">
              <a:solidFill>
                <a:schemeClr val="tx1">
                  <a:lumMod val="75000"/>
                  <a:lumOff val="25000"/>
                </a:schemeClr>
              </a:solidFill>
            </a:endParaRPr>
          </a:p>
          <a:p>
            <a:pPr marL="91440" indent="-91440">
              <a:lnSpc>
                <a:spcPct val="100000"/>
              </a:lnSpc>
              <a:spcBef>
                <a:spcPts val="600"/>
              </a:spcBef>
              <a:defRPr/>
            </a:pPr>
            <a:r>
              <a:rPr lang="es-ES_tradnl" sz="1600" dirty="0">
                <a:solidFill>
                  <a:schemeClr val="tx1">
                    <a:lumMod val="75000"/>
                    <a:lumOff val="25000"/>
                  </a:schemeClr>
                </a:solidFill>
              </a:rPr>
              <a:t>Tema 4: 		Construcción de la referencia bibliográficas</a:t>
            </a:r>
          </a:p>
          <a:p>
            <a:pPr marL="91440" indent="-91440">
              <a:lnSpc>
                <a:spcPct val="100000"/>
              </a:lnSpc>
              <a:spcBef>
                <a:spcPts val="600"/>
              </a:spcBef>
              <a:defRPr/>
            </a:pPr>
            <a:r>
              <a:rPr lang="es-ES_tradnl" sz="1600" dirty="0">
                <a:solidFill>
                  <a:schemeClr val="tx1">
                    <a:lumMod val="75000"/>
                    <a:lumOff val="25000"/>
                  </a:schemeClr>
                </a:solidFill>
              </a:rPr>
              <a:t>Tema 5: 		Elaboración del marco teórico</a:t>
            </a:r>
          </a:p>
          <a:p>
            <a:pPr marL="91440" indent="-91440">
              <a:lnSpc>
                <a:spcPct val="100000"/>
              </a:lnSpc>
              <a:spcBef>
                <a:spcPts val="600"/>
              </a:spcBef>
              <a:defRPr/>
            </a:pPr>
            <a:r>
              <a:rPr lang="es-ES_tradnl" sz="1600" dirty="0">
                <a:solidFill>
                  <a:schemeClr val="tx1">
                    <a:lumMod val="75000"/>
                    <a:lumOff val="25000"/>
                  </a:schemeClr>
                </a:solidFill>
              </a:rPr>
              <a:t>Tema 6:		Alcance de la investigación</a:t>
            </a:r>
            <a:endParaRPr lang="es-PE" sz="1600" dirty="0">
              <a:solidFill>
                <a:schemeClr val="tx1">
                  <a:lumMod val="75000"/>
                  <a:lumOff val="25000"/>
                </a:schemeClr>
              </a:solidFill>
            </a:endParaRPr>
          </a:p>
          <a:p>
            <a:pPr marL="91440" indent="-91440">
              <a:lnSpc>
                <a:spcPct val="100000"/>
              </a:lnSpc>
              <a:spcBef>
                <a:spcPts val="600"/>
              </a:spcBef>
              <a:defRPr/>
            </a:pPr>
            <a:r>
              <a:rPr lang="es-ES_tradnl" sz="1600" dirty="0">
                <a:solidFill>
                  <a:schemeClr val="tx1">
                    <a:lumMod val="75000"/>
                    <a:lumOff val="25000"/>
                  </a:schemeClr>
                </a:solidFill>
              </a:rPr>
              <a:t>Tema 7: 		Formulación de la hipótesis </a:t>
            </a:r>
          </a:p>
          <a:p>
            <a:pPr marL="91440" indent="-91440">
              <a:lnSpc>
                <a:spcPct val="100000"/>
              </a:lnSpc>
              <a:spcBef>
                <a:spcPts val="600"/>
              </a:spcBef>
              <a:defRPr/>
            </a:pPr>
            <a:r>
              <a:rPr lang="es-ES_tradnl" sz="1600" dirty="0">
                <a:solidFill>
                  <a:schemeClr val="tx1">
                    <a:lumMod val="75000"/>
                    <a:lumOff val="25000"/>
                  </a:schemeClr>
                </a:solidFill>
              </a:rPr>
              <a:t>Tema 8: 		Identificación de las variables</a:t>
            </a:r>
            <a:endParaRPr lang="es-PE" sz="1600" dirty="0">
              <a:solidFill>
                <a:schemeClr val="tx1">
                  <a:lumMod val="75000"/>
                  <a:lumOff val="25000"/>
                </a:schemeClr>
              </a:solidFill>
            </a:endParaRPr>
          </a:p>
          <a:p>
            <a:pPr marL="91440" indent="-91440">
              <a:lnSpc>
                <a:spcPct val="100000"/>
              </a:lnSpc>
              <a:spcBef>
                <a:spcPts val="600"/>
              </a:spcBef>
              <a:defRPr/>
            </a:pPr>
            <a:r>
              <a:rPr lang="es-ES_tradnl" sz="1600" dirty="0">
                <a:solidFill>
                  <a:schemeClr val="tx1">
                    <a:lumMod val="75000"/>
                    <a:lumOff val="25000"/>
                  </a:schemeClr>
                </a:solidFill>
              </a:rPr>
              <a:t>Tema 9: 		Diseño de la investigación</a:t>
            </a:r>
          </a:p>
          <a:p>
            <a:pPr marL="91440" indent="-91440">
              <a:lnSpc>
                <a:spcPct val="100000"/>
              </a:lnSpc>
              <a:spcBef>
                <a:spcPts val="600"/>
              </a:spcBef>
              <a:defRPr/>
            </a:pPr>
            <a:r>
              <a:rPr lang="es-ES_tradnl" sz="1600" dirty="0">
                <a:solidFill>
                  <a:schemeClr val="tx1">
                    <a:lumMod val="75000"/>
                    <a:lumOff val="25000"/>
                  </a:schemeClr>
                </a:solidFill>
              </a:rPr>
              <a:t>Tema 10:		Selección de la muestra</a:t>
            </a:r>
          </a:p>
          <a:p>
            <a:pPr marL="91440" indent="-91440">
              <a:lnSpc>
                <a:spcPct val="100000"/>
              </a:lnSpc>
              <a:spcBef>
                <a:spcPts val="600"/>
              </a:spcBef>
              <a:defRPr/>
            </a:pPr>
            <a:r>
              <a:rPr lang="es-ES_tradnl" sz="1600" dirty="0">
                <a:solidFill>
                  <a:schemeClr val="tx1">
                    <a:lumMod val="75000"/>
                    <a:lumOff val="25000"/>
                  </a:schemeClr>
                </a:solidFill>
              </a:rPr>
              <a:t>Tema 11: 		Recolección de datos</a:t>
            </a:r>
            <a:endParaRPr lang="es-PE" sz="1600" dirty="0">
              <a:solidFill>
                <a:schemeClr val="tx1">
                  <a:lumMod val="75000"/>
                  <a:lumOff val="25000"/>
                </a:schemeClr>
              </a:solidFill>
            </a:endParaRPr>
          </a:p>
          <a:p>
            <a:pPr marL="91440" indent="-91440">
              <a:lnSpc>
                <a:spcPct val="100000"/>
              </a:lnSpc>
              <a:spcBef>
                <a:spcPts val="600"/>
              </a:spcBef>
              <a:defRPr/>
            </a:pPr>
            <a:r>
              <a:rPr lang="es-ES_tradnl" sz="1600" dirty="0">
                <a:solidFill>
                  <a:schemeClr val="tx1">
                    <a:lumMod val="75000"/>
                    <a:lumOff val="25000"/>
                  </a:schemeClr>
                </a:solidFill>
              </a:rPr>
              <a:t>Tema 12: 		Análisis de datos</a:t>
            </a:r>
          </a:p>
          <a:p>
            <a:pPr marL="91440" indent="-91440">
              <a:lnSpc>
                <a:spcPct val="100000"/>
              </a:lnSpc>
              <a:spcBef>
                <a:spcPts val="600"/>
              </a:spcBef>
              <a:defRPr/>
            </a:pPr>
            <a:r>
              <a:rPr lang="es-ES_tradnl" sz="1600" dirty="0">
                <a:solidFill>
                  <a:schemeClr val="tx1">
                    <a:lumMod val="75000"/>
                    <a:lumOff val="25000"/>
                  </a:schemeClr>
                </a:solidFill>
              </a:rPr>
              <a:t>Tema 13: 		Elaboración y presentación del reporte de resultados</a:t>
            </a:r>
          </a:p>
          <a:p>
            <a:pPr marL="91440" indent="-91440">
              <a:lnSpc>
                <a:spcPct val="100000"/>
              </a:lnSpc>
              <a:spcBef>
                <a:spcPts val="600"/>
              </a:spcBef>
              <a:defRPr/>
            </a:pPr>
            <a:r>
              <a:rPr lang="es-ES_tradnl" sz="1600" dirty="0">
                <a:solidFill>
                  <a:schemeClr val="tx1">
                    <a:lumMod val="75000"/>
                    <a:lumOff val="25000"/>
                  </a:schemeClr>
                </a:solidFill>
              </a:rPr>
              <a:t>Tema 14: 		Elaboración y presentación del reporte de resultados</a:t>
            </a:r>
            <a:endParaRPr lang="es-PE" sz="1600" dirty="0">
              <a:solidFill>
                <a:schemeClr val="tx1">
                  <a:lumMod val="75000"/>
                  <a:lumOff val="25000"/>
                </a:schemeClr>
              </a:solidFill>
            </a:endParaRPr>
          </a:p>
        </p:txBody>
      </p:sp>
      <p:pic>
        <p:nvPicPr>
          <p:cNvPr id="12292" name="Imagen 1">
            <a:extLst>
              <a:ext uri="{FF2B5EF4-FFF2-40B4-BE49-F238E27FC236}">
                <a16:creationId xmlns:a16="http://schemas.microsoft.com/office/drawing/2014/main" id="{0FF80D00-168F-22A2-41CC-FDE9B7735C6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93430" y="2125049"/>
            <a:ext cx="4714875" cy="3532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E387E447-5764-0A7D-8227-BED4ACC94863}"/>
              </a:ext>
            </a:extLst>
          </p:cNvPr>
          <p:cNvSpPr>
            <a:spLocks noGrp="1"/>
          </p:cNvSpPr>
          <p:nvPr>
            <p:ph type="ctrTitle"/>
          </p:nvPr>
        </p:nvSpPr>
        <p:spPr/>
        <p:txBody>
          <a:bodyPr>
            <a:normAutofit/>
          </a:bodyPr>
          <a:lstStyle/>
          <a:p>
            <a:r>
              <a:rPr lang="es-PE" sz="3600" dirty="0"/>
              <a:t>TEMA 3: </a:t>
            </a:r>
            <a:br>
              <a:rPr lang="es-PE" sz="3600"/>
            </a:br>
            <a:r>
              <a:rPr lang="es-PE" sz="3600"/>
              <a:t>EL </a:t>
            </a:r>
            <a:r>
              <a:rPr lang="es-PE" sz="3600" dirty="0"/>
              <a:t>PROBLEMA DE INVESTIGACION</a:t>
            </a:r>
          </a:p>
        </p:txBody>
      </p:sp>
      <p:sp>
        <p:nvSpPr>
          <p:cNvPr id="5" name="Subtítulo 4">
            <a:extLst>
              <a:ext uri="{FF2B5EF4-FFF2-40B4-BE49-F238E27FC236}">
                <a16:creationId xmlns:a16="http://schemas.microsoft.com/office/drawing/2014/main" id="{28C09AEE-2084-F8D3-598F-B5D0FBAB0F4A}"/>
              </a:ext>
            </a:extLst>
          </p:cNvPr>
          <p:cNvSpPr>
            <a:spLocks noGrp="1"/>
          </p:cNvSpPr>
          <p:nvPr>
            <p:ph type="subTitle" idx="1"/>
          </p:nvPr>
        </p:nvSpPr>
        <p:spPr/>
        <p:txBody>
          <a:bodyPr/>
          <a:lstStyle/>
          <a:p>
            <a:endParaRPr lang="es-PE" dirty="0"/>
          </a:p>
        </p:txBody>
      </p:sp>
    </p:spTree>
    <p:extLst>
      <p:ext uri="{BB962C8B-B14F-4D97-AF65-F5344CB8AC3E}">
        <p14:creationId xmlns:p14="http://schemas.microsoft.com/office/powerpoint/2010/main" val="381491367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0923284-1835-AB7E-023F-50DB52F79670}"/>
              </a:ext>
            </a:extLst>
          </p:cNvPr>
          <p:cNvSpPr>
            <a:spLocks noGrp="1"/>
          </p:cNvSpPr>
          <p:nvPr>
            <p:ph type="title"/>
          </p:nvPr>
        </p:nvSpPr>
        <p:spPr/>
        <p:txBody>
          <a:bodyPr>
            <a:normAutofit/>
          </a:bodyPr>
          <a:lstStyle/>
          <a:p>
            <a:r>
              <a:rPr lang="es-PE" dirty="0"/>
              <a:t>EJEMPLO</a:t>
            </a:r>
          </a:p>
        </p:txBody>
      </p:sp>
      <p:sp>
        <p:nvSpPr>
          <p:cNvPr id="3" name="Marcador de contenido 2">
            <a:extLst>
              <a:ext uri="{FF2B5EF4-FFF2-40B4-BE49-F238E27FC236}">
                <a16:creationId xmlns:a16="http://schemas.microsoft.com/office/drawing/2014/main" id="{9A690C38-A6AB-0BE5-A94C-B2DA9DA14265}"/>
              </a:ext>
            </a:extLst>
          </p:cNvPr>
          <p:cNvSpPr>
            <a:spLocks noGrp="1"/>
          </p:cNvSpPr>
          <p:nvPr>
            <p:ph idx="1"/>
          </p:nvPr>
        </p:nvSpPr>
        <p:spPr/>
        <p:txBody>
          <a:bodyPr anchor="ctr">
            <a:normAutofit fontScale="92500" lnSpcReduction="20000"/>
          </a:bodyPr>
          <a:lstStyle/>
          <a:p>
            <a:pPr marL="0" indent="0" algn="ctr">
              <a:buNone/>
            </a:pPr>
            <a:r>
              <a:rPr lang="es-PE" dirty="0"/>
              <a:t>TEMA DE INVESTIGACION: </a:t>
            </a:r>
          </a:p>
          <a:p>
            <a:pPr marL="0" indent="0" algn="ctr">
              <a:buNone/>
            </a:pPr>
            <a:r>
              <a:rPr lang="es-PE" b="1" dirty="0"/>
              <a:t>CALIDAD DE LA EDUCACION UNIVERSITARIA PUBLICA EN LAS REMUNERACIONES DE SUS EGRESADOS</a:t>
            </a:r>
          </a:p>
          <a:p>
            <a:pPr marL="0" indent="0" algn="ctr">
              <a:buNone/>
            </a:pPr>
            <a:endParaRPr lang="es-PE" b="1" dirty="0"/>
          </a:p>
          <a:p>
            <a:pPr marL="0" indent="0" algn="ctr">
              <a:buNone/>
            </a:pPr>
            <a:r>
              <a:rPr lang="es-PE" dirty="0"/>
              <a:t>PROBLEMA: ¿Cómo impacta la calidad de la educación universitaria publica en la remuneración de sus egresados?</a:t>
            </a:r>
          </a:p>
          <a:p>
            <a:pPr marL="0" indent="0" algn="ctr">
              <a:buNone/>
            </a:pPr>
            <a:r>
              <a:rPr lang="es-PE" dirty="0"/>
              <a:t>PROBLEMA ESPECIFICO1: ¿Qué factores determinan la calidad de la educación universitaria pública?</a:t>
            </a:r>
          </a:p>
          <a:p>
            <a:pPr marL="0" indent="0" algn="ctr">
              <a:buNone/>
            </a:pPr>
            <a:r>
              <a:rPr lang="es-PE" dirty="0"/>
              <a:t>PROBLEMA ESPECIFICO 2: ¿cómo afecta la asignación de recursos del Estado a la calidad de la educación universitaria?</a:t>
            </a:r>
          </a:p>
          <a:p>
            <a:pPr marL="0" indent="0" algn="ctr">
              <a:buNone/>
            </a:pPr>
            <a:r>
              <a:rPr lang="es-PE" dirty="0"/>
              <a:t>OBJETIVO: Determinar el impacto de la calidad de la educación universitaria pública en la remuneración de sus egresados.</a:t>
            </a:r>
          </a:p>
        </p:txBody>
      </p:sp>
    </p:spTree>
    <p:extLst>
      <p:ext uri="{BB962C8B-B14F-4D97-AF65-F5344CB8AC3E}">
        <p14:creationId xmlns:p14="http://schemas.microsoft.com/office/powerpoint/2010/main" val="80039287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ADC71D5-F85B-BD13-92C0-4F2FF7802130}"/>
              </a:ext>
            </a:extLst>
          </p:cNvPr>
          <p:cNvSpPr>
            <a:spLocks noGrp="1"/>
          </p:cNvSpPr>
          <p:nvPr>
            <p:ph type="title"/>
          </p:nvPr>
        </p:nvSpPr>
        <p:spPr/>
        <p:txBody>
          <a:bodyPr>
            <a:normAutofit/>
          </a:bodyPr>
          <a:lstStyle/>
          <a:p>
            <a:r>
              <a:rPr lang="es-PE" sz="2800" dirty="0"/>
              <a:t>IMPLICANCIAS DE PLANTEAR EL PROBLEMA DE INVESTIGACIÓN</a:t>
            </a:r>
          </a:p>
        </p:txBody>
      </p:sp>
      <p:sp>
        <p:nvSpPr>
          <p:cNvPr id="3" name="Marcador de contenido 2">
            <a:extLst>
              <a:ext uri="{FF2B5EF4-FFF2-40B4-BE49-F238E27FC236}">
                <a16:creationId xmlns:a16="http://schemas.microsoft.com/office/drawing/2014/main" id="{7A5FBF1F-1C2E-792D-C16D-9BDEED2251E7}"/>
              </a:ext>
            </a:extLst>
          </p:cNvPr>
          <p:cNvSpPr>
            <a:spLocks noGrp="1"/>
          </p:cNvSpPr>
          <p:nvPr>
            <p:ph idx="1"/>
          </p:nvPr>
        </p:nvSpPr>
        <p:spPr>
          <a:xfrm>
            <a:off x="838200" y="1825625"/>
            <a:ext cx="6870616" cy="4351338"/>
          </a:xfrm>
        </p:spPr>
        <p:txBody>
          <a:bodyPr>
            <a:normAutofit/>
          </a:bodyPr>
          <a:lstStyle/>
          <a:p>
            <a:pPr marL="0" indent="0" algn="ctr">
              <a:lnSpc>
                <a:spcPct val="150000"/>
              </a:lnSpc>
              <a:buNone/>
            </a:pPr>
            <a:r>
              <a:rPr lang="es-MX" sz="2000" dirty="0"/>
              <a:t>En términos generales, plantear el problema significa afinar, precisar y estructurar la idea de investigación, lo cual involucra mayor formalización y delimitación. </a:t>
            </a:r>
          </a:p>
          <a:p>
            <a:pPr marL="0" indent="0" algn="ctr">
              <a:lnSpc>
                <a:spcPct val="150000"/>
              </a:lnSpc>
              <a:buNone/>
            </a:pPr>
            <a:r>
              <a:rPr lang="es-MX" sz="2000" dirty="0"/>
              <a:t>A fin de dar el paso de la idea al planteamiento del problema es necesario profundizar en el tema revisando fuentes especializadas (libros, artículos científicos, páginas web con contenido académico debidamente respaldado, tesis y otras fuentes acreditadas).</a:t>
            </a:r>
            <a:endParaRPr lang="es-PE" sz="2000" dirty="0"/>
          </a:p>
        </p:txBody>
      </p:sp>
      <p:pic>
        <p:nvPicPr>
          <p:cNvPr id="4" name="Imagen 3">
            <a:extLst>
              <a:ext uri="{FF2B5EF4-FFF2-40B4-BE49-F238E27FC236}">
                <a16:creationId xmlns:a16="http://schemas.microsoft.com/office/drawing/2014/main" id="{54152B1E-038A-BE69-3F3B-BE5E65ADE821}"/>
              </a:ext>
            </a:extLst>
          </p:cNvPr>
          <p:cNvPicPr>
            <a:picLocks noChangeAspect="1"/>
          </p:cNvPicPr>
          <p:nvPr/>
        </p:nvPicPr>
        <p:blipFill>
          <a:blip r:embed="rId2"/>
          <a:stretch>
            <a:fillRect/>
          </a:stretch>
        </p:blipFill>
        <p:spPr>
          <a:xfrm>
            <a:off x="8235511" y="2977306"/>
            <a:ext cx="3956489" cy="3880694"/>
          </a:xfrm>
          <a:prstGeom prst="rect">
            <a:avLst/>
          </a:prstGeom>
        </p:spPr>
      </p:pic>
    </p:spTree>
    <p:extLst>
      <p:ext uri="{BB962C8B-B14F-4D97-AF65-F5344CB8AC3E}">
        <p14:creationId xmlns:p14="http://schemas.microsoft.com/office/powerpoint/2010/main" val="127427408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6102DA4-01A5-1299-4E5B-A815311DABF0}"/>
              </a:ext>
            </a:extLst>
          </p:cNvPr>
          <p:cNvSpPr>
            <a:spLocks noGrp="1"/>
          </p:cNvSpPr>
          <p:nvPr>
            <p:ph type="title"/>
          </p:nvPr>
        </p:nvSpPr>
        <p:spPr/>
        <p:txBody>
          <a:bodyPr>
            <a:normAutofit/>
          </a:bodyPr>
          <a:lstStyle/>
          <a:p>
            <a:r>
              <a:rPr lang="es-PE" sz="2800" dirty="0"/>
              <a:t>PLANTEAMIENTO DEL PROBLEMA DE INVESTIGACIÓN</a:t>
            </a:r>
          </a:p>
        </p:txBody>
      </p:sp>
      <p:sp>
        <p:nvSpPr>
          <p:cNvPr id="3" name="Marcador de contenido 2">
            <a:extLst>
              <a:ext uri="{FF2B5EF4-FFF2-40B4-BE49-F238E27FC236}">
                <a16:creationId xmlns:a16="http://schemas.microsoft.com/office/drawing/2014/main" id="{028BA335-0AEB-1D29-AAE3-D2570E89A8DD}"/>
              </a:ext>
            </a:extLst>
          </p:cNvPr>
          <p:cNvSpPr>
            <a:spLocks noGrp="1"/>
          </p:cNvSpPr>
          <p:nvPr>
            <p:ph idx="1"/>
          </p:nvPr>
        </p:nvSpPr>
        <p:spPr/>
        <p:txBody>
          <a:bodyPr>
            <a:normAutofit fontScale="92500" lnSpcReduction="10000"/>
          </a:bodyPr>
          <a:lstStyle/>
          <a:p>
            <a:pPr marL="514350" indent="-514350">
              <a:buFont typeface="+mj-lt"/>
              <a:buAutoNum type="arabicPeriod"/>
            </a:pPr>
            <a:r>
              <a:rPr lang="es-MX" dirty="0"/>
              <a:t>Explorar fenómenos, eventos, poblaciones, hechos o variables; cuantificando su existencia, nivel o presencia.</a:t>
            </a:r>
          </a:p>
          <a:p>
            <a:pPr marL="514350" indent="-514350">
              <a:buFont typeface="+mj-lt"/>
              <a:buAutoNum type="arabicPeriod"/>
            </a:pPr>
            <a:r>
              <a:rPr lang="es-MX" dirty="0"/>
              <a:t>Describir a dichos fenómenos, eventos, poblaciones, hechos o variables (cuando ya han sido explorados).</a:t>
            </a:r>
          </a:p>
          <a:p>
            <a:pPr marL="514350" indent="-514350">
              <a:buFont typeface="+mj-lt"/>
              <a:buAutoNum type="arabicPeriod"/>
            </a:pPr>
            <a:r>
              <a:rPr lang="es-MX" dirty="0"/>
              <a:t>Establecer precedentes. Determinar si se han presentado fenómenos, problemas de investigación o situaciones similares. </a:t>
            </a:r>
          </a:p>
          <a:p>
            <a:pPr marL="514350" indent="-514350">
              <a:buFont typeface="+mj-lt"/>
              <a:buAutoNum type="arabicPeriod"/>
            </a:pPr>
            <a:r>
              <a:rPr lang="es-MX" dirty="0"/>
              <a:t>Comparar diferentes grupos, categorías, clases o tipos de fenómenos en cuanto a alguna propiedad o variable. </a:t>
            </a:r>
          </a:p>
          <a:p>
            <a:pPr marL="514350" indent="-514350">
              <a:buFont typeface="+mj-lt"/>
              <a:buAutoNum type="arabicPeriod"/>
            </a:pPr>
            <a:r>
              <a:rPr lang="es-MX" dirty="0"/>
              <a:t>Relacionar fenómenos, eventos, hechos o variables. </a:t>
            </a:r>
          </a:p>
          <a:p>
            <a:pPr marL="514350" indent="-514350">
              <a:buFont typeface="+mj-lt"/>
              <a:buAutoNum type="arabicPeriod"/>
            </a:pPr>
            <a:r>
              <a:rPr lang="es-MX" dirty="0"/>
              <a:t>Determinar las causas o efectos de un fenómeno, evento o problema de investigación; o establecer vínculos causales entre variables.</a:t>
            </a:r>
          </a:p>
        </p:txBody>
      </p:sp>
    </p:spTree>
    <p:extLst>
      <p:ext uri="{BB962C8B-B14F-4D97-AF65-F5344CB8AC3E}">
        <p14:creationId xmlns:p14="http://schemas.microsoft.com/office/powerpoint/2010/main" val="194656618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6102DA4-01A5-1299-4E5B-A815311DABF0}"/>
              </a:ext>
            </a:extLst>
          </p:cNvPr>
          <p:cNvSpPr>
            <a:spLocks noGrp="1"/>
          </p:cNvSpPr>
          <p:nvPr>
            <p:ph type="title"/>
          </p:nvPr>
        </p:nvSpPr>
        <p:spPr/>
        <p:txBody>
          <a:bodyPr>
            <a:normAutofit/>
          </a:bodyPr>
          <a:lstStyle/>
          <a:p>
            <a:r>
              <a:rPr lang="es-PE" sz="2800" dirty="0"/>
              <a:t>PLANTEAMIENTO DEL PROBLEMA DE INVESTIGACIÓN</a:t>
            </a:r>
          </a:p>
        </p:txBody>
      </p:sp>
      <p:sp>
        <p:nvSpPr>
          <p:cNvPr id="3" name="Marcador de contenido 2">
            <a:extLst>
              <a:ext uri="{FF2B5EF4-FFF2-40B4-BE49-F238E27FC236}">
                <a16:creationId xmlns:a16="http://schemas.microsoft.com/office/drawing/2014/main" id="{028BA335-0AEB-1D29-AAE3-D2570E89A8DD}"/>
              </a:ext>
            </a:extLst>
          </p:cNvPr>
          <p:cNvSpPr>
            <a:spLocks noGrp="1"/>
          </p:cNvSpPr>
          <p:nvPr>
            <p:ph idx="1"/>
          </p:nvPr>
        </p:nvSpPr>
        <p:spPr>
          <a:xfrm>
            <a:off x="838200" y="1825625"/>
            <a:ext cx="6812666" cy="4351338"/>
          </a:xfrm>
        </p:spPr>
        <p:txBody>
          <a:bodyPr anchor="ctr">
            <a:normAutofit/>
          </a:bodyPr>
          <a:lstStyle/>
          <a:p>
            <a:pPr marL="514350" indent="-514350">
              <a:buFont typeface="+mj-lt"/>
              <a:buAutoNum type="arabicPeriod" startAt="7"/>
            </a:pPr>
            <a:r>
              <a:rPr lang="es-MX" dirty="0"/>
              <a:t>Evaluar una intervención, cambio o acción. </a:t>
            </a:r>
          </a:p>
          <a:p>
            <a:pPr marL="514350" indent="-514350">
              <a:buFont typeface="+mj-lt"/>
              <a:buAutoNum type="arabicPeriod" startAt="7"/>
            </a:pPr>
            <a:r>
              <a:rPr lang="es-MX" dirty="0"/>
              <a:t>Desarrollar tecnología o productos. </a:t>
            </a:r>
          </a:p>
          <a:p>
            <a:pPr marL="514350" indent="-514350">
              <a:buFont typeface="+mj-lt"/>
              <a:buAutoNum type="arabicPeriod" startAt="7"/>
            </a:pPr>
            <a:r>
              <a:rPr lang="es-MX" dirty="0"/>
              <a:t>Resolver una problemática de cualquier clase cuya magnitud, incidencia, prevalencia o equivalente pueda cuantificarse. </a:t>
            </a:r>
          </a:p>
        </p:txBody>
      </p:sp>
      <p:pic>
        <p:nvPicPr>
          <p:cNvPr id="4" name="Imagen 3">
            <a:extLst>
              <a:ext uri="{FF2B5EF4-FFF2-40B4-BE49-F238E27FC236}">
                <a16:creationId xmlns:a16="http://schemas.microsoft.com/office/drawing/2014/main" id="{5F78C203-67E3-D589-F86F-AF8D2035AB85}"/>
              </a:ext>
            </a:extLst>
          </p:cNvPr>
          <p:cNvPicPr>
            <a:picLocks noChangeAspect="1"/>
          </p:cNvPicPr>
          <p:nvPr/>
        </p:nvPicPr>
        <p:blipFill>
          <a:blip r:embed="rId2"/>
          <a:stretch>
            <a:fillRect/>
          </a:stretch>
        </p:blipFill>
        <p:spPr>
          <a:xfrm>
            <a:off x="7981580" y="1825625"/>
            <a:ext cx="3848009" cy="4639733"/>
          </a:xfrm>
          <a:prstGeom prst="rect">
            <a:avLst/>
          </a:prstGeom>
        </p:spPr>
      </p:pic>
    </p:spTree>
    <p:extLst>
      <p:ext uri="{BB962C8B-B14F-4D97-AF65-F5344CB8AC3E}">
        <p14:creationId xmlns:p14="http://schemas.microsoft.com/office/powerpoint/2010/main" val="341209373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CA95FB8-4BEA-86A6-DE0F-EE6BA473BF07}"/>
              </a:ext>
            </a:extLst>
          </p:cNvPr>
          <p:cNvSpPr>
            <a:spLocks noGrp="1"/>
          </p:cNvSpPr>
          <p:nvPr>
            <p:ph type="title"/>
          </p:nvPr>
        </p:nvSpPr>
        <p:spPr/>
        <p:txBody>
          <a:bodyPr>
            <a:normAutofit/>
          </a:bodyPr>
          <a:lstStyle/>
          <a:p>
            <a:r>
              <a:rPr lang="es-PE" sz="2800" dirty="0"/>
              <a:t>CRITERIOS PARA PLANTEAR UN PROBLEMA DE INVESTIGACION</a:t>
            </a:r>
          </a:p>
        </p:txBody>
      </p:sp>
      <p:sp>
        <p:nvSpPr>
          <p:cNvPr id="3" name="Marcador de contenido 2">
            <a:extLst>
              <a:ext uri="{FF2B5EF4-FFF2-40B4-BE49-F238E27FC236}">
                <a16:creationId xmlns:a16="http://schemas.microsoft.com/office/drawing/2014/main" id="{111036F3-CA75-4BC7-1D40-E121A604FE78}"/>
              </a:ext>
            </a:extLst>
          </p:cNvPr>
          <p:cNvSpPr>
            <a:spLocks noGrp="1"/>
          </p:cNvSpPr>
          <p:nvPr>
            <p:ph idx="1"/>
          </p:nvPr>
        </p:nvSpPr>
        <p:spPr>
          <a:xfrm>
            <a:off x="5150734" y="2002419"/>
            <a:ext cx="6203065" cy="4490456"/>
          </a:xfrm>
        </p:spPr>
        <p:txBody>
          <a:bodyPr anchor="ctr">
            <a:normAutofit/>
          </a:bodyPr>
          <a:lstStyle/>
          <a:p>
            <a:r>
              <a:rPr lang="es-MX" sz="2000" dirty="0"/>
              <a:t>El problema debe estar formulado como pregunta, claramente y sin ambigüedad. </a:t>
            </a:r>
          </a:p>
          <a:p>
            <a:r>
              <a:rPr lang="es-MX" sz="2000" dirty="0"/>
              <a:t>El planteamiento debe implicar la posibilidad de ser investigado empíricamente, es decir, que sea factible observarse en la “realidad”.</a:t>
            </a:r>
          </a:p>
          <a:p>
            <a:r>
              <a:rPr lang="es-MX" sz="2000" dirty="0"/>
              <a:t>El planteamiento debe ser ético. </a:t>
            </a:r>
          </a:p>
          <a:p>
            <a:r>
              <a:rPr lang="es-MX" sz="2000" dirty="0"/>
              <a:t>Cuando el problema asocia variables, fenómenos, eventos, hechos, etc., la o las relaciones deben expresarse con claridad.</a:t>
            </a:r>
            <a:endParaRPr lang="es-PE" sz="2000" dirty="0"/>
          </a:p>
        </p:txBody>
      </p:sp>
      <p:pic>
        <p:nvPicPr>
          <p:cNvPr id="4" name="Imagen 3">
            <a:extLst>
              <a:ext uri="{FF2B5EF4-FFF2-40B4-BE49-F238E27FC236}">
                <a16:creationId xmlns:a16="http://schemas.microsoft.com/office/drawing/2014/main" id="{0F9E339B-BE3E-0B48-BFA4-F5D8AFC87778}"/>
              </a:ext>
            </a:extLst>
          </p:cNvPr>
          <p:cNvPicPr>
            <a:picLocks noChangeAspect="1"/>
          </p:cNvPicPr>
          <p:nvPr/>
        </p:nvPicPr>
        <p:blipFill>
          <a:blip r:embed="rId2"/>
          <a:stretch>
            <a:fillRect/>
          </a:stretch>
        </p:blipFill>
        <p:spPr>
          <a:xfrm>
            <a:off x="19291" y="1603033"/>
            <a:ext cx="5131443" cy="5131443"/>
          </a:xfrm>
          <a:prstGeom prst="rect">
            <a:avLst/>
          </a:prstGeom>
        </p:spPr>
      </p:pic>
    </p:spTree>
    <p:extLst>
      <p:ext uri="{BB962C8B-B14F-4D97-AF65-F5344CB8AC3E}">
        <p14:creationId xmlns:p14="http://schemas.microsoft.com/office/powerpoint/2010/main" val="117393199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9E92F66-BEFA-4409-0C4B-2E9BA4ADBED6}"/>
              </a:ext>
            </a:extLst>
          </p:cNvPr>
          <p:cNvSpPr>
            <a:spLocks noGrp="1"/>
          </p:cNvSpPr>
          <p:nvPr>
            <p:ph type="title"/>
          </p:nvPr>
        </p:nvSpPr>
        <p:spPr/>
        <p:txBody>
          <a:bodyPr>
            <a:normAutofit/>
          </a:bodyPr>
          <a:lstStyle/>
          <a:p>
            <a:r>
              <a:rPr lang="es-PE" sz="2800" dirty="0"/>
              <a:t>PLANTEAMIENTO DEL PROBLEMA DE INVESTIGACION</a:t>
            </a:r>
          </a:p>
        </p:txBody>
      </p:sp>
      <p:sp>
        <p:nvSpPr>
          <p:cNvPr id="3" name="Marcador de contenido 2">
            <a:extLst>
              <a:ext uri="{FF2B5EF4-FFF2-40B4-BE49-F238E27FC236}">
                <a16:creationId xmlns:a16="http://schemas.microsoft.com/office/drawing/2014/main" id="{F1BB58CF-3FD8-C663-3868-C2BB8F1A7CEC}"/>
              </a:ext>
            </a:extLst>
          </p:cNvPr>
          <p:cNvSpPr>
            <a:spLocks noGrp="1"/>
          </p:cNvSpPr>
          <p:nvPr>
            <p:ph idx="1"/>
          </p:nvPr>
        </p:nvSpPr>
        <p:spPr>
          <a:xfrm>
            <a:off x="1049867" y="1919288"/>
            <a:ext cx="7933266" cy="4486275"/>
          </a:xfrm>
        </p:spPr>
        <p:txBody>
          <a:bodyPr anchor="ctr">
            <a:normAutofit/>
          </a:bodyPr>
          <a:lstStyle/>
          <a:p>
            <a:pPr marL="0" indent="0">
              <a:lnSpc>
                <a:spcPct val="100000"/>
              </a:lnSpc>
              <a:buNone/>
            </a:pPr>
            <a:r>
              <a:rPr lang="es-MX" sz="2400" dirty="0"/>
              <a:t>El </a:t>
            </a:r>
            <a:r>
              <a:rPr lang="es-MX" sz="2400" b="1" dirty="0"/>
              <a:t>problema de investigación </a:t>
            </a:r>
            <a:r>
              <a:rPr lang="es-MX" sz="2400" dirty="0"/>
              <a:t>se plantea a través de cinco componentes o elementos que se encuentran sumamente relacionados entre sí: </a:t>
            </a:r>
          </a:p>
          <a:p>
            <a:pPr marL="514350" indent="-514350">
              <a:lnSpc>
                <a:spcPct val="100000"/>
              </a:lnSpc>
              <a:buFont typeface="+mj-lt"/>
              <a:buAutoNum type="arabicPeriod"/>
            </a:pPr>
            <a:r>
              <a:rPr lang="es-MX" sz="2400" dirty="0"/>
              <a:t>los objetivos que persigue la investigación, </a:t>
            </a:r>
          </a:p>
          <a:p>
            <a:pPr marL="514350" indent="-514350">
              <a:lnSpc>
                <a:spcPct val="100000"/>
              </a:lnSpc>
              <a:buFont typeface="+mj-lt"/>
              <a:buAutoNum type="arabicPeriod"/>
            </a:pPr>
            <a:r>
              <a:rPr lang="es-MX" sz="2400" dirty="0"/>
              <a:t>las preguntas de investigación, </a:t>
            </a:r>
          </a:p>
          <a:p>
            <a:pPr marL="514350" indent="-514350">
              <a:lnSpc>
                <a:spcPct val="100000"/>
              </a:lnSpc>
              <a:buFont typeface="+mj-lt"/>
              <a:buAutoNum type="arabicPeriod"/>
            </a:pPr>
            <a:r>
              <a:rPr lang="es-MX" sz="2400" dirty="0"/>
              <a:t>la justificación </a:t>
            </a:r>
          </a:p>
          <a:p>
            <a:pPr marL="514350" indent="-514350">
              <a:lnSpc>
                <a:spcPct val="100000"/>
              </a:lnSpc>
              <a:buFont typeface="+mj-lt"/>
              <a:buAutoNum type="arabicPeriod"/>
            </a:pPr>
            <a:r>
              <a:rPr lang="es-MX" sz="2400" dirty="0"/>
              <a:t>la viabilidad del estudio, y </a:t>
            </a:r>
          </a:p>
          <a:p>
            <a:pPr marL="514350" indent="-514350">
              <a:lnSpc>
                <a:spcPct val="100000"/>
              </a:lnSpc>
              <a:buFont typeface="+mj-lt"/>
              <a:buAutoNum type="arabicPeriod"/>
            </a:pPr>
            <a:r>
              <a:rPr lang="es-MX" sz="2400" dirty="0"/>
              <a:t>la evaluación de las deficiencias en el conocimiento del problema.</a:t>
            </a:r>
            <a:endParaRPr lang="es-PE" sz="2400" dirty="0"/>
          </a:p>
        </p:txBody>
      </p:sp>
      <p:pic>
        <p:nvPicPr>
          <p:cNvPr id="4" name="Imagen 3">
            <a:extLst>
              <a:ext uri="{FF2B5EF4-FFF2-40B4-BE49-F238E27FC236}">
                <a16:creationId xmlns:a16="http://schemas.microsoft.com/office/drawing/2014/main" id="{71C5B21D-16A2-F83A-BFA4-FD512A2465E0}"/>
              </a:ext>
            </a:extLst>
          </p:cNvPr>
          <p:cNvPicPr>
            <a:picLocks noChangeAspect="1"/>
          </p:cNvPicPr>
          <p:nvPr/>
        </p:nvPicPr>
        <p:blipFill>
          <a:blip r:embed="rId2"/>
          <a:stretch>
            <a:fillRect/>
          </a:stretch>
        </p:blipFill>
        <p:spPr>
          <a:xfrm>
            <a:off x="8356070" y="2118659"/>
            <a:ext cx="3835930" cy="4790141"/>
          </a:xfrm>
          <a:prstGeom prst="rect">
            <a:avLst/>
          </a:prstGeom>
        </p:spPr>
      </p:pic>
    </p:spTree>
    <p:extLst>
      <p:ext uri="{BB962C8B-B14F-4D97-AF65-F5344CB8AC3E}">
        <p14:creationId xmlns:p14="http://schemas.microsoft.com/office/powerpoint/2010/main" val="312643449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6F84884-20CD-FAEF-E207-A7AF452E1830}"/>
              </a:ext>
            </a:extLst>
          </p:cNvPr>
          <p:cNvSpPr>
            <a:spLocks noGrp="1"/>
          </p:cNvSpPr>
          <p:nvPr>
            <p:ph type="title"/>
          </p:nvPr>
        </p:nvSpPr>
        <p:spPr/>
        <p:txBody>
          <a:bodyPr>
            <a:normAutofit/>
          </a:bodyPr>
          <a:lstStyle/>
          <a:p>
            <a:r>
              <a:rPr lang="es-PE" sz="2800" dirty="0"/>
              <a:t>OBJETIVOS DE LA INVESTIGACION</a:t>
            </a:r>
          </a:p>
        </p:txBody>
      </p:sp>
      <p:sp>
        <p:nvSpPr>
          <p:cNvPr id="3" name="Marcador de contenido 2">
            <a:extLst>
              <a:ext uri="{FF2B5EF4-FFF2-40B4-BE49-F238E27FC236}">
                <a16:creationId xmlns:a16="http://schemas.microsoft.com/office/drawing/2014/main" id="{D663F303-7317-7175-6901-2917BF2772E3}"/>
              </a:ext>
            </a:extLst>
          </p:cNvPr>
          <p:cNvSpPr>
            <a:spLocks noGrp="1"/>
          </p:cNvSpPr>
          <p:nvPr>
            <p:ph idx="1"/>
          </p:nvPr>
        </p:nvSpPr>
        <p:spPr>
          <a:xfrm>
            <a:off x="3692324" y="1825625"/>
            <a:ext cx="7661476" cy="4351338"/>
          </a:xfrm>
        </p:spPr>
        <p:txBody>
          <a:bodyPr>
            <a:normAutofit fontScale="77500" lnSpcReduction="20000"/>
          </a:bodyPr>
          <a:lstStyle/>
          <a:p>
            <a:pPr marL="0" indent="0" algn="ctr">
              <a:lnSpc>
                <a:spcPct val="150000"/>
              </a:lnSpc>
              <a:buNone/>
            </a:pPr>
            <a:r>
              <a:rPr lang="es-MX" dirty="0"/>
              <a:t>Los objetivos deben expresarse con claridad y ser concretos, medibles, apropiados y realistas —es decir, susceptibles de alcanzarse. Son las guías del estudio y hay que tenerlos presentes durante todo su desarrollo.</a:t>
            </a:r>
          </a:p>
          <a:p>
            <a:pPr marL="0" indent="0" algn="ctr">
              <a:lnSpc>
                <a:spcPct val="150000"/>
              </a:lnSpc>
              <a:buNone/>
            </a:pPr>
            <a:r>
              <a:rPr lang="es-MX" dirty="0"/>
              <a:t>Al redactarlos, es habitual utilizar verbos y derivados del tipo: describir, determinar, demostrar, examinar, especificar, indicar, analizar, estimar, comparar, valorar, probar y relacionar respecto de los conceptos o variables incluidas. Evidentemente, los objetivos que se especifiquen deben ser congruentes entre sí.</a:t>
            </a:r>
            <a:endParaRPr lang="es-PE" dirty="0"/>
          </a:p>
        </p:txBody>
      </p:sp>
      <p:pic>
        <p:nvPicPr>
          <p:cNvPr id="4" name="Imagen 3">
            <a:extLst>
              <a:ext uri="{FF2B5EF4-FFF2-40B4-BE49-F238E27FC236}">
                <a16:creationId xmlns:a16="http://schemas.microsoft.com/office/drawing/2014/main" id="{CD280953-A8DB-055F-3845-A71B70F80999}"/>
              </a:ext>
            </a:extLst>
          </p:cNvPr>
          <p:cNvPicPr>
            <a:picLocks noChangeAspect="1"/>
          </p:cNvPicPr>
          <p:nvPr/>
        </p:nvPicPr>
        <p:blipFill>
          <a:blip r:embed="rId2"/>
          <a:stretch>
            <a:fillRect/>
          </a:stretch>
        </p:blipFill>
        <p:spPr>
          <a:xfrm>
            <a:off x="0" y="2934183"/>
            <a:ext cx="3923818" cy="3923818"/>
          </a:xfrm>
          <a:prstGeom prst="rect">
            <a:avLst/>
          </a:prstGeom>
        </p:spPr>
      </p:pic>
    </p:spTree>
    <p:extLst>
      <p:ext uri="{BB962C8B-B14F-4D97-AF65-F5344CB8AC3E}">
        <p14:creationId xmlns:p14="http://schemas.microsoft.com/office/powerpoint/2010/main" val="268511109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C17F25F-4F54-BFCF-3509-4D15F96DC69B}"/>
              </a:ext>
            </a:extLst>
          </p:cNvPr>
          <p:cNvSpPr>
            <a:spLocks noGrp="1"/>
          </p:cNvSpPr>
          <p:nvPr>
            <p:ph type="title"/>
          </p:nvPr>
        </p:nvSpPr>
        <p:spPr/>
        <p:txBody>
          <a:bodyPr>
            <a:normAutofit/>
          </a:bodyPr>
          <a:lstStyle/>
          <a:p>
            <a:r>
              <a:rPr lang="es-PE" sz="2800"/>
              <a:t>PREGUNTAS DE LA INVESTIGACION</a:t>
            </a:r>
            <a:endParaRPr lang="es-PE" sz="2800" dirty="0"/>
          </a:p>
        </p:txBody>
      </p:sp>
      <p:sp>
        <p:nvSpPr>
          <p:cNvPr id="3" name="Marcador de contenido 2">
            <a:extLst>
              <a:ext uri="{FF2B5EF4-FFF2-40B4-BE49-F238E27FC236}">
                <a16:creationId xmlns:a16="http://schemas.microsoft.com/office/drawing/2014/main" id="{3599092F-E213-2060-4C2F-764E2A4FD5C6}"/>
              </a:ext>
            </a:extLst>
          </p:cNvPr>
          <p:cNvSpPr>
            <a:spLocks noGrp="1"/>
          </p:cNvSpPr>
          <p:nvPr>
            <p:ph idx="1"/>
          </p:nvPr>
        </p:nvSpPr>
        <p:spPr>
          <a:xfrm>
            <a:off x="838200" y="1825625"/>
            <a:ext cx="10515600" cy="4667250"/>
          </a:xfrm>
        </p:spPr>
        <p:txBody>
          <a:bodyPr>
            <a:normAutofit fontScale="85000" lnSpcReduction="20000"/>
          </a:bodyPr>
          <a:lstStyle/>
          <a:p>
            <a:pPr marL="514350" indent="-514350">
              <a:buFont typeface="+mj-lt"/>
              <a:buAutoNum type="arabicPeriod"/>
            </a:pPr>
            <a:r>
              <a:rPr lang="es-MX" dirty="0"/>
              <a:t>Ser específicas, enfocadas o concretas. Entre más precisas sean más fácilmente se responden. </a:t>
            </a:r>
          </a:p>
          <a:p>
            <a:pPr marL="514350" indent="-514350">
              <a:buFont typeface="+mj-lt"/>
              <a:buAutoNum type="arabicPeriod"/>
            </a:pPr>
            <a:r>
              <a:rPr lang="es-MX" dirty="0"/>
              <a:t>Establecer los límites temporales y espaciales del estudio y esbozar un perfil de las unidades o casos a analizar, aunque a veces por redacción o longitud no se incluyen todos los aspectos, sino que se comentan mediante una explicación adicional. </a:t>
            </a:r>
          </a:p>
          <a:p>
            <a:pPr marL="514350" indent="-514350">
              <a:buFont typeface="+mj-lt"/>
              <a:buAutoNum type="arabicPeriod"/>
            </a:pPr>
            <a:r>
              <a:rPr lang="es-MX" dirty="0"/>
              <a:t>Poder responderse recolectando y analizando datos empíricos (observables o medibles). </a:t>
            </a:r>
          </a:p>
          <a:p>
            <a:pPr marL="514350" indent="-514350">
              <a:buFont typeface="+mj-lt"/>
              <a:buAutoNum type="arabicPeriod"/>
            </a:pPr>
            <a:r>
              <a:rPr lang="es-MX" dirty="0"/>
              <a:t>Desconocerse sus respuestas (si se conocen, no valdría la pena realizar el estudio). </a:t>
            </a:r>
          </a:p>
          <a:p>
            <a:pPr marL="514350" indent="-514350">
              <a:buFont typeface="+mj-lt"/>
              <a:buAutoNum type="arabicPeriod"/>
            </a:pPr>
            <a:r>
              <a:rPr lang="es-MX" dirty="0"/>
              <a:t>Contestarse utilizando medios éticos. </a:t>
            </a:r>
          </a:p>
          <a:p>
            <a:pPr marL="514350" indent="-514350">
              <a:buFont typeface="+mj-lt"/>
              <a:buAutoNum type="arabicPeriod"/>
            </a:pPr>
            <a:r>
              <a:rPr lang="es-MX" dirty="0"/>
              <a:t>Aportar conocimiento sustancial en un área de estudio o profesional. </a:t>
            </a:r>
          </a:p>
          <a:p>
            <a:pPr marL="514350" indent="-514350">
              <a:buFont typeface="+mj-lt"/>
              <a:buAutoNum type="arabicPeriod"/>
            </a:pPr>
            <a:r>
              <a:rPr lang="es-MX" dirty="0"/>
              <a:t>Ser claras, comprensibles por otras personas, además del propio investigador. </a:t>
            </a:r>
          </a:p>
          <a:p>
            <a:pPr marL="514350" indent="-514350">
              <a:buFont typeface="+mj-lt"/>
              <a:buAutoNum type="arabicPeriod"/>
            </a:pPr>
            <a:r>
              <a:rPr lang="es-MX" dirty="0"/>
              <a:t>Contener conceptos (variables) que puedan ser identificables y medibles</a:t>
            </a:r>
            <a:endParaRPr lang="es-PE" dirty="0"/>
          </a:p>
        </p:txBody>
      </p:sp>
    </p:spTree>
    <p:extLst>
      <p:ext uri="{BB962C8B-B14F-4D97-AF65-F5344CB8AC3E}">
        <p14:creationId xmlns:p14="http://schemas.microsoft.com/office/powerpoint/2010/main" val="260056351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5E06DBE-7DD9-9151-32D2-0BB3F71E8C0D}"/>
              </a:ext>
            </a:extLst>
          </p:cNvPr>
          <p:cNvSpPr>
            <a:spLocks noGrp="1"/>
          </p:cNvSpPr>
          <p:nvPr>
            <p:ph type="title"/>
          </p:nvPr>
        </p:nvSpPr>
        <p:spPr/>
        <p:txBody>
          <a:bodyPr>
            <a:normAutofit/>
          </a:bodyPr>
          <a:lstStyle/>
          <a:p>
            <a:r>
              <a:rPr lang="es-PE" sz="2800" dirty="0"/>
              <a:t>JUSTIFICACION DE LA INVESTIGACIÓN</a:t>
            </a:r>
          </a:p>
        </p:txBody>
      </p:sp>
      <p:sp>
        <p:nvSpPr>
          <p:cNvPr id="3" name="Marcador de contenido 2">
            <a:extLst>
              <a:ext uri="{FF2B5EF4-FFF2-40B4-BE49-F238E27FC236}">
                <a16:creationId xmlns:a16="http://schemas.microsoft.com/office/drawing/2014/main" id="{46DC2229-DAB9-81E1-28B2-533483DA70DE}"/>
              </a:ext>
            </a:extLst>
          </p:cNvPr>
          <p:cNvSpPr>
            <a:spLocks noGrp="1"/>
          </p:cNvSpPr>
          <p:nvPr>
            <p:ph sz="half" idx="1"/>
          </p:nvPr>
        </p:nvSpPr>
        <p:spPr>
          <a:xfrm>
            <a:off x="838199" y="1825625"/>
            <a:ext cx="5851967" cy="4351338"/>
          </a:xfrm>
        </p:spPr>
        <p:txBody>
          <a:bodyPr>
            <a:normAutofit/>
          </a:bodyPr>
          <a:lstStyle/>
          <a:p>
            <a:pPr marL="0" indent="0">
              <a:lnSpc>
                <a:spcPct val="170000"/>
              </a:lnSpc>
              <a:buNone/>
            </a:pPr>
            <a:r>
              <a:rPr lang="es-MX" sz="2000" dirty="0"/>
              <a:t>Adicionalmente a los elementos previos, es necesario que justifiquemos el estudio que pretendemos realizar, basándonos en los objetivos y las preguntas de investigación, lo cual implica exponer las razones por las cuales es importante o necesario llevarlo a cabo (el para qué del estudio) y los beneficios que se derivarán de él. </a:t>
            </a:r>
            <a:endParaRPr lang="es-PE" sz="2000" dirty="0"/>
          </a:p>
        </p:txBody>
      </p:sp>
      <p:sp>
        <p:nvSpPr>
          <p:cNvPr id="4" name="Marcador de contenido 3">
            <a:extLst>
              <a:ext uri="{FF2B5EF4-FFF2-40B4-BE49-F238E27FC236}">
                <a16:creationId xmlns:a16="http://schemas.microsoft.com/office/drawing/2014/main" id="{F8240CA9-9045-D037-A59D-52D47611BAA2}"/>
              </a:ext>
            </a:extLst>
          </p:cNvPr>
          <p:cNvSpPr>
            <a:spLocks noGrp="1"/>
          </p:cNvSpPr>
          <p:nvPr>
            <p:ph sz="half" idx="2"/>
          </p:nvPr>
        </p:nvSpPr>
        <p:spPr>
          <a:xfrm>
            <a:off x="7373072" y="1825625"/>
            <a:ext cx="3980727" cy="4351338"/>
          </a:xfrm>
        </p:spPr>
        <p:txBody>
          <a:bodyPr anchor="ctr">
            <a:normAutofit/>
          </a:bodyPr>
          <a:lstStyle/>
          <a:p>
            <a:pPr marL="514350" indent="-514350">
              <a:buFont typeface="+mj-lt"/>
              <a:buAutoNum type="arabicPeriod"/>
            </a:pPr>
            <a:r>
              <a:rPr lang="es-MX" sz="2000" dirty="0"/>
              <a:t>Valor teórico o de conocimiento. </a:t>
            </a:r>
          </a:p>
          <a:p>
            <a:pPr marL="514350" indent="-514350">
              <a:buFont typeface="+mj-lt"/>
              <a:buAutoNum type="arabicPeriod"/>
            </a:pPr>
            <a:r>
              <a:rPr lang="es-MX" sz="2000" dirty="0"/>
              <a:t>Conveniencia. ¿Qué tan útil es la investigación?; esto es, ¿para qué sirve? </a:t>
            </a:r>
          </a:p>
          <a:p>
            <a:pPr marL="514350" indent="-514350">
              <a:buFont typeface="+mj-lt"/>
              <a:buAutoNum type="arabicPeriod"/>
            </a:pPr>
            <a:r>
              <a:rPr lang="es-MX" sz="2000" dirty="0"/>
              <a:t>Relevancia social. ¿Cuál es su trascendencia?</a:t>
            </a:r>
          </a:p>
          <a:p>
            <a:pPr marL="514350" indent="-514350">
              <a:buFont typeface="+mj-lt"/>
              <a:buAutoNum type="arabicPeriod"/>
            </a:pPr>
            <a:r>
              <a:rPr lang="es-MX" sz="2000" dirty="0"/>
              <a:t>Implicaciones prácticas y de desarrollo. ¿Ayudará a resolver alguno?</a:t>
            </a:r>
          </a:p>
          <a:p>
            <a:pPr marL="514350" indent="-514350">
              <a:buFont typeface="+mj-lt"/>
              <a:buAutoNum type="arabicPeriod"/>
            </a:pPr>
            <a:r>
              <a:rPr lang="es-MX" sz="2000" dirty="0"/>
              <a:t>Utilidad metodológica.</a:t>
            </a:r>
            <a:endParaRPr lang="es-PE" sz="2000" dirty="0"/>
          </a:p>
        </p:txBody>
      </p:sp>
    </p:spTree>
    <p:extLst>
      <p:ext uri="{BB962C8B-B14F-4D97-AF65-F5344CB8AC3E}">
        <p14:creationId xmlns:p14="http://schemas.microsoft.com/office/powerpoint/2010/main" val="35146822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866A18F4-43A1-16E9-AF9C-89AD8F9A025B}"/>
              </a:ext>
            </a:extLst>
          </p:cNvPr>
          <p:cNvSpPr>
            <a:spLocks noGrp="1" noChangeArrowheads="1"/>
          </p:cNvSpPr>
          <p:nvPr>
            <p:ph type="title"/>
          </p:nvPr>
        </p:nvSpPr>
        <p:spPr/>
        <p:txBody>
          <a:bodyPr/>
          <a:lstStyle/>
          <a:p>
            <a:pPr eaLnBrk="1" fontAlgn="auto" hangingPunct="1">
              <a:spcAft>
                <a:spcPts val="0"/>
              </a:spcAft>
              <a:defRPr/>
            </a:pPr>
            <a:r>
              <a:rPr lang="es-ES" altLang="es-PE" sz="2800" b="1">
                <a:solidFill>
                  <a:schemeClr val="tx1">
                    <a:lumMod val="75000"/>
                    <a:lumOff val="25000"/>
                  </a:schemeClr>
                </a:solidFill>
              </a:rPr>
              <a:t>RECOMENDACIONES PARA EL CURSO</a:t>
            </a:r>
            <a:endParaRPr lang="es-ES_tradnl" altLang="es-PE" sz="2800" b="1">
              <a:solidFill>
                <a:schemeClr val="tx1">
                  <a:lumMod val="75000"/>
                  <a:lumOff val="25000"/>
                </a:schemeClr>
              </a:solidFill>
            </a:endParaRPr>
          </a:p>
        </p:txBody>
      </p:sp>
      <p:sp>
        <p:nvSpPr>
          <p:cNvPr id="13315" name="Rectangle 3">
            <a:extLst>
              <a:ext uri="{FF2B5EF4-FFF2-40B4-BE49-F238E27FC236}">
                <a16:creationId xmlns:a16="http://schemas.microsoft.com/office/drawing/2014/main" id="{2D0141F5-84A5-943C-0575-A392F33DF123}"/>
              </a:ext>
            </a:extLst>
          </p:cNvPr>
          <p:cNvSpPr>
            <a:spLocks noGrp="1" noChangeArrowheads="1"/>
          </p:cNvSpPr>
          <p:nvPr>
            <p:ph idx="1"/>
          </p:nvPr>
        </p:nvSpPr>
        <p:spPr>
          <a:xfrm>
            <a:off x="1066800" y="2060575"/>
            <a:ext cx="10058400" cy="4022725"/>
          </a:xfrm>
        </p:spPr>
        <p:txBody>
          <a:bodyPr anchor="ctr">
            <a:normAutofit/>
          </a:bodyPr>
          <a:lstStyle/>
          <a:p>
            <a:pPr marL="579438" indent="-579438" eaLnBrk="1" hangingPunct="1">
              <a:lnSpc>
                <a:spcPct val="120000"/>
              </a:lnSpc>
            </a:pPr>
            <a:r>
              <a:rPr lang="es-ES" altLang="es-PE" dirty="0"/>
              <a:t>Revisar cuidadosamente el Silabo y leer los cap</a:t>
            </a:r>
            <a:r>
              <a:rPr lang="es-ES" altLang="es-PE" dirty="0">
                <a:latin typeface="Arial" panose="020B0604020202020204" pitchFamily="34" charset="0"/>
              </a:rPr>
              <a:t>í</a:t>
            </a:r>
            <a:r>
              <a:rPr lang="es-ES" altLang="es-PE" dirty="0"/>
              <a:t>tulos correspondientes. No deje todo para el final.</a:t>
            </a:r>
          </a:p>
          <a:p>
            <a:pPr marL="579438" indent="-579438" eaLnBrk="1" hangingPunct="1">
              <a:lnSpc>
                <a:spcPct val="120000"/>
              </a:lnSpc>
            </a:pPr>
            <a:r>
              <a:rPr lang="es-ES" altLang="es-PE" dirty="0"/>
              <a:t>El trabajo en equipo es muy importante.</a:t>
            </a:r>
          </a:p>
          <a:p>
            <a:pPr marL="579438" indent="-579438" eaLnBrk="1" hangingPunct="1">
              <a:lnSpc>
                <a:spcPct val="120000"/>
              </a:lnSpc>
            </a:pPr>
            <a:r>
              <a:rPr lang="es-ES" altLang="es-PE" dirty="0"/>
              <a:t>Realice apuntes y ejemplos que se dan en clase.</a:t>
            </a:r>
          </a:p>
          <a:p>
            <a:pPr marL="579438" indent="-579438" eaLnBrk="1" hangingPunct="1">
              <a:lnSpc>
                <a:spcPct val="120000"/>
              </a:lnSpc>
            </a:pPr>
            <a:r>
              <a:rPr lang="es-ES" altLang="es-PE" dirty="0"/>
              <a:t>Lo que elaboré tiene influencia en su desarrollo profesional.</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4D5E0FA2-1824-29E6-ED01-471308094754}"/>
              </a:ext>
            </a:extLst>
          </p:cNvPr>
          <p:cNvSpPr>
            <a:spLocks noGrp="1"/>
          </p:cNvSpPr>
          <p:nvPr>
            <p:ph type="title"/>
          </p:nvPr>
        </p:nvSpPr>
        <p:spPr/>
        <p:txBody>
          <a:bodyPr>
            <a:normAutofit/>
          </a:bodyPr>
          <a:lstStyle/>
          <a:p>
            <a:r>
              <a:rPr lang="es-PE" sz="2800" dirty="0"/>
              <a:t>Viabilidad de la investigación</a:t>
            </a:r>
          </a:p>
        </p:txBody>
      </p:sp>
      <p:sp>
        <p:nvSpPr>
          <p:cNvPr id="6" name="Marcador de contenido 5">
            <a:extLst>
              <a:ext uri="{FF2B5EF4-FFF2-40B4-BE49-F238E27FC236}">
                <a16:creationId xmlns:a16="http://schemas.microsoft.com/office/drawing/2014/main" id="{36772E64-3E67-E138-FDA2-926055E4FF92}"/>
              </a:ext>
            </a:extLst>
          </p:cNvPr>
          <p:cNvSpPr>
            <a:spLocks noGrp="1"/>
          </p:cNvSpPr>
          <p:nvPr>
            <p:ph idx="1"/>
          </p:nvPr>
        </p:nvSpPr>
        <p:spPr>
          <a:xfrm>
            <a:off x="4148561" y="2870522"/>
            <a:ext cx="6916838" cy="3987478"/>
          </a:xfrm>
        </p:spPr>
        <p:txBody>
          <a:bodyPr anchor="ctr">
            <a:normAutofit/>
          </a:bodyPr>
          <a:lstStyle/>
          <a:p>
            <a:pPr marL="0" indent="0" algn="ctr">
              <a:lnSpc>
                <a:spcPct val="150000"/>
              </a:lnSpc>
              <a:buNone/>
            </a:pPr>
            <a:r>
              <a:rPr lang="es-MX" sz="2000" dirty="0"/>
              <a:t>Además de los objetivos y preguntas, así como la justificación, es necesario considerar otro aspecto importante del planteamiento del problema: la viabilidad o factibilidad de la investigación; para lo cual, debemos tomar en cuenta si tenemos los conocimientos y competencias necesarias, la disponibilidad de tiempo, recursos financieros, humanos y materiales que determinarán, en última instancia, los alcances de la investigación. </a:t>
            </a:r>
            <a:endParaRPr lang="es-PE" sz="2000" dirty="0"/>
          </a:p>
        </p:txBody>
      </p:sp>
      <p:pic>
        <p:nvPicPr>
          <p:cNvPr id="7" name="Imagen 6">
            <a:extLst>
              <a:ext uri="{FF2B5EF4-FFF2-40B4-BE49-F238E27FC236}">
                <a16:creationId xmlns:a16="http://schemas.microsoft.com/office/drawing/2014/main" id="{37835D0B-EC57-839C-CFEB-C2D4522088A9}"/>
              </a:ext>
            </a:extLst>
          </p:cNvPr>
          <p:cNvPicPr>
            <a:picLocks noChangeAspect="1"/>
          </p:cNvPicPr>
          <p:nvPr/>
        </p:nvPicPr>
        <p:blipFill>
          <a:blip r:embed="rId2"/>
          <a:stretch>
            <a:fillRect/>
          </a:stretch>
        </p:blipFill>
        <p:spPr>
          <a:xfrm>
            <a:off x="115747" y="1665609"/>
            <a:ext cx="3939586" cy="3114735"/>
          </a:xfrm>
          <a:prstGeom prst="rect">
            <a:avLst/>
          </a:prstGeom>
        </p:spPr>
      </p:pic>
    </p:spTree>
    <p:extLst>
      <p:ext uri="{BB962C8B-B14F-4D97-AF65-F5344CB8AC3E}">
        <p14:creationId xmlns:p14="http://schemas.microsoft.com/office/powerpoint/2010/main" val="117801096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C9177F0-65B7-6CFD-2039-9B0D608FF1FD}"/>
              </a:ext>
            </a:extLst>
          </p:cNvPr>
          <p:cNvSpPr>
            <a:spLocks noGrp="1"/>
          </p:cNvSpPr>
          <p:nvPr>
            <p:ph type="title"/>
          </p:nvPr>
        </p:nvSpPr>
        <p:spPr/>
        <p:txBody>
          <a:bodyPr>
            <a:normAutofit/>
          </a:bodyPr>
          <a:lstStyle/>
          <a:p>
            <a:r>
              <a:rPr lang="es-PE" sz="2800" dirty="0"/>
              <a:t>LA INVESTIGACION EN EL DESARROLLO PROFESIONAL</a:t>
            </a:r>
          </a:p>
        </p:txBody>
      </p:sp>
      <p:sp>
        <p:nvSpPr>
          <p:cNvPr id="3" name="Marcador de contenido 2">
            <a:extLst>
              <a:ext uri="{FF2B5EF4-FFF2-40B4-BE49-F238E27FC236}">
                <a16:creationId xmlns:a16="http://schemas.microsoft.com/office/drawing/2014/main" id="{587A1C7D-0989-4F6E-4EC8-DA4BBB77D842}"/>
              </a:ext>
            </a:extLst>
          </p:cNvPr>
          <p:cNvSpPr>
            <a:spLocks noGrp="1"/>
          </p:cNvSpPr>
          <p:nvPr>
            <p:ph idx="1"/>
          </p:nvPr>
        </p:nvSpPr>
        <p:spPr>
          <a:xfrm>
            <a:off x="3801532" y="1346201"/>
            <a:ext cx="7552267" cy="4830762"/>
          </a:xfrm>
        </p:spPr>
        <p:txBody>
          <a:bodyPr anchor="ctr">
            <a:normAutofit fontScale="70000" lnSpcReduction="20000"/>
          </a:bodyPr>
          <a:lstStyle/>
          <a:p>
            <a:pPr marL="0" indent="0" algn="just">
              <a:lnSpc>
                <a:spcPct val="150000"/>
              </a:lnSpc>
              <a:buNone/>
            </a:pPr>
            <a:r>
              <a:rPr lang="es-MX" dirty="0"/>
              <a:t>Parte importante del ejercicio de su profesión implica enfrentar retos, solucionar problemas e innovar en el trabajo, y para ello requerirá de varias herramientas, entre estas: conocimientos adquiridos en su carrera o pregrado, pensamiento creativo para generar nuevas ideas, competencias para detectar oportunidades de negocio y mejora en procesos y productos, actitud proactiva y capacidad para realizar investigación desde el principio hasta el fin, de la idea al reporte de resultados. Además, el aprender a plantear problemas de investigación que resulta muy útil para comprender cómo delimitar y abordar todo tipo de problemas y visualizar maneras de resolverlo.</a:t>
            </a:r>
            <a:endParaRPr lang="es-PE" dirty="0"/>
          </a:p>
        </p:txBody>
      </p:sp>
    </p:spTree>
    <p:extLst>
      <p:ext uri="{BB962C8B-B14F-4D97-AF65-F5344CB8AC3E}">
        <p14:creationId xmlns:p14="http://schemas.microsoft.com/office/powerpoint/2010/main" val="196127125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7567E8A-F9D2-39DE-8EDD-FE4A5B7835F8}"/>
              </a:ext>
            </a:extLst>
          </p:cNvPr>
          <p:cNvSpPr>
            <a:spLocks noGrp="1"/>
          </p:cNvSpPr>
          <p:nvPr>
            <p:ph type="title"/>
          </p:nvPr>
        </p:nvSpPr>
        <p:spPr/>
        <p:txBody>
          <a:bodyPr>
            <a:normAutofit/>
          </a:bodyPr>
          <a:lstStyle/>
          <a:p>
            <a:pPr algn="ctr"/>
            <a:r>
              <a:rPr lang="es-PE" sz="2800" dirty="0"/>
              <a:t>TAREA 3: DESARROLLO DEL PROBLEMA DE INVESTIGACION - CONCLUSION</a:t>
            </a:r>
            <a:br>
              <a:rPr lang="es-PE" sz="2800" dirty="0"/>
            </a:br>
            <a:r>
              <a:rPr lang="es-PE" sz="2800" dirty="0"/>
              <a:t>(</a:t>
            </a:r>
            <a:r>
              <a:rPr lang="es-PE" sz="2000" dirty="0"/>
              <a:t>para el 5 de octubre, 2022)</a:t>
            </a:r>
            <a:endParaRPr lang="es-PE" sz="2800" dirty="0"/>
          </a:p>
        </p:txBody>
      </p:sp>
      <p:sp>
        <p:nvSpPr>
          <p:cNvPr id="3" name="Marcador de contenido 2">
            <a:extLst>
              <a:ext uri="{FF2B5EF4-FFF2-40B4-BE49-F238E27FC236}">
                <a16:creationId xmlns:a16="http://schemas.microsoft.com/office/drawing/2014/main" id="{24D0A325-9017-D585-2FD8-8F2C44A474A8}"/>
              </a:ext>
            </a:extLst>
          </p:cNvPr>
          <p:cNvSpPr>
            <a:spLocks noGrp="1"/>
          </p:cNvSpPr>
          <p:nvPr>
            <p:ph idx="1"/>
          </p:nvPr>
        </p:nvSpPr>
        <p:spPr>
          <a:xfrm>
            <a:off x="838199" y="1825624"/>
            <a:ext cx="8537295" cy="4351338"/>
          </a:xfrm>
        </p:spPr>
        <p:txBody>
          <a:bodyPr anchor="ctr"/>
          <a:lstStyle/>
          <a:p>
            <a:pPr lvl="1"/>
            <a:r>
              <a:rPr lang="es-PE" dirty="0"/>
              <a:t>I. PLANTEAMIENTO DEL PROBLEMA</a:t>
            </a:r>
          </a:p>
          <a:p>
            <a:pPr lvl="2"/>
            <a:r>
              <a:rPr lang="es-PE" dirty="0"/>
              <a:t>1.1 Análisis del contexto</a:t>
            </a:r>
          </a:p>
          <a:p>
            <a:pPr lvl="2"/>
            <a:r>
              <a:rPr lang="es-PE" dirty="0"/>
              <a:t>1.2 Formulación del problema</a:t>
            </a:r>
          </a:p>
          <a:p>
            <a:pPr lvl="3"/>
            <a:r>
              <a:rPr lang="es-PE" dirty="0"/>
              <a:t>1.2.1 Problema principal</a:t>
            </a:r>
          </a:p>
          <a:p>
            <a:pPr lvl="3"/>
            <a:r>
              <a:rPr lang="es-PE" dirty="0"/>
              <a:t>1.2.2.Problemas específicos</a:t>
            </a:r>
          </a:p>
          <a:p>
            <a:pPr lvl="2"/>
            <a:r>
              <a:rPr lang="es-PE" dirty="0"/>
              <a:t>1.3 Justificación de la investigación</a:t>
            </a:r>
          </a:p>
          <a:p>
            <a:pPr lvl="3"/>
            <a:r>
              <a:rPr lang="es-PE" dirty="0"/>
              <a:t>1.3.1 Justificación Teórica</a:t>
            </a:r>
          </a:p>
          <a:p>
            <a:pPr lvl="3"/>
            <a:r>
              <a:rPr lang="es-PE" dirty="0"/>
              <a:t>1.3.2 Justificación práctica</a:t>
            </a:r>
          </a:p>
          <a:p>
            <a:pPr lvl="3"/>
            <a:r>
              <a:rPr lang="es-PE" dirty="0"/>
              <a:t>1.3.3 Justificación metodológica</a:t>
            </a:r>
          </a:p>
          <a:p>
            <a:pPr lvl="2"/>
            <a:r>
              <a:rPr lang="es-PE" dirty="0"/>
              <a:t>1.4 Objetivos de la investigación</a:t>
            </a:r>
          </a:p>
          <a:p>
            <a:pPr lvl="3"/>
            <a:r>
              <a:rPr lang="es-PE" dirty="0"/>
              <a:t>1.4.1 Objetivo principal</a:t>
            </a:r>
          </a:p>
          <a:p>
            <a:pPr lvl="3"/>
            <a:r>
              <a:rPr lang="es-PE" dirty="0"/>
              <a:t>1.4.2 Objetivos específicos</a:t>
            </a:r>
          </a:p>
        </p:txBody>
      </p:sp>
      <p:sp>
        <p:nvSpPr>
          <p:cNvPr id="5" name="CuadroTexto 4">
            <a:extLst>
              <a:ext uri="{FF2B5EF4-FFF2-40B4-BE49-F238E27FC236}">
                <a16:creationId xmlns:a16="http://schemas.microsoft.com/office/drawing/2014/main" id="{01AF27D9-2132-DB48-7880-FFE1CF50C838}"/>
              </a:ext>
            </a:extLst>
          </p:cNvPr>
          <p:cNvSpPr txBox="1"/>
          <p:nvPr/>
        </p:nvSpPr>
        <p:spPr>
          <a:xfrm>
            <a:off x="695069" y="6354375"/>
            <a:ext cx="6094562" cy="461665"/>
          </a:xfrm>
          <a:prstGeom prst="rect">
            <a:avLst/>
          </a:prstGeom>
          <a:noFill/>
        </p:spPr>
        <p:txBody>
          <a:bodyPr wrap="square">
            <a:spAutoFit/>
          </a:bodyPr>
          <a:lstStyle/>
          <a:p>
            <a:r>
              <a:rPr lang="es-PE" sz="1200" dirty="0">
                <a:hlinkClick r:id="rId2"/>
              </a:rPr>
              <a:t>https://upg.administracion.unmsm.edu.pe/images/tesis/DIRECTIVA-080-TESIS.pdf</a:t>
            </a:r>
            <a:endParaRPr lang="es-PE" sz="1200" dirty="0"/>
          </a:p>
          <a:p>
            <a:endParaRPr lang="es-PE" sz="1200" dirty="0"/>
          </a:p>
        </p:txBody>
      </p:sp>
      <p:pic>
        <p:nvPicPr>
          <p:cNvPr id="4" name="Imagen 3">
            <a:extLst>
              <a:ext uri="{FF2B5EF4-FFF2-40B4-BE49-F238E27FC236}">
                <a16:creationId xmlns:a16="http://schemas.microsoft.com/office/drawing/2014/main" id="{53688F0D-22AA-27B2-0DD2-DFF4C36244C6}"/>
              </a:ext>
            </a:extLst>
          </p:cNvPr>
          <p:cNvPicPr>
            <a:picLocks noChangeAspect="1"/>
          </p:cNvPicPr>
          <p:nvPr/>
        </p:nvPicPr>
        <p:blipFill>
          <a:blip r:embed="rId3"/>
          <a:stretch>
            <a:fillRect/>
          </a:stretch>
        </p:blipFill>
        <p:spPr>
          <a:xfrm>
            <a:off x="8467981" y="5343525"/>
            <a:ext cx="3028950" cy="1514475"/>
          </a:xfrm>
          <a:prstGeom prst="rect">
            <a:avLst/>
          </a:prstGeom>
        </p:spPr>
      </p:pic>
    </p:spTree>
    <p:extLst>
      <p:ext uri="{BB962C8B-B14F-4D97-AF65-F5344CB8AC3E}">
        <p14:creationId xmlns:p14="http://schemas.microsoft.com/office/powerpoint/2010/main" val="303547801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E387E447-5764-0A7D-8227-BED4ACC94863}"/>
              </a:ext>
            </a:extLst>
          </p:cNvPr>
          <p:cNvSpPr>
            <a:spLocks noGrp="1"/>
          </p:cNvSpPr>
          <p:nvPr>
            <p:ph type="ctrTitle"/>
          </p:nvPr>
        </p:nvSpPr>
        <p:spPr/>
        <p:txBody>
          <a:bodyPr>
            <a:normAutofit/>
          </a:bodyPr>
          <a:lstStyle/>
          <a:p>
            <a:r>
              <a:rPr lang="es-PE" sz="3600" dirty="0"/>
              <a:t>TEMA 4: </a:t>
            </a:r>
            <a:br>
              <a:rPr lang="es-PE" sz="3600" dirty="0"/>
            </a:br>
            <a:r>
              <a:rPr lang="es-PE" sz="3600" dirty="0"/>
              <a:t>CONSTRUCCION DE LA REFERENCIAS BIBLIOGRAFICAS</a:t>
            </a:r>
          </a:p>
        </p:txBody>
      </p:sp>
      <p:sp>
        <p:nvSpPr>
          <p:cNvPr id="5" name="Subtítulo 4">
            <a:extLst>
              <a:ext uri="{FF2B5EF4-FFF2-40B4-BE49-F238E27FC236}">
                <a16:creationId xmlns:a16="http://schemas.microsoft.com/office/drawing/2014/main" id="{28C09AEE-2084-F8D3-598F-B5D0FBAB0F4A}"/>
              </a:ext>
            </a:extLst>
          </p:cNvPr>
          <p:cNvSpPr>
            <a:spLocks noGrp="1"/>
          </p:cNvSpPr>
          <p:nvPr>
            <p:ph type="subTitle" idx="1"/>
          </p:nvPr>
        </p:nvSpPr>
        <p:spPr>
          <a:xfrm>
            <a:off x="520390" y="5118604"/>
            <a:ext cx="10998820" cy="1655762"/>
          </a:xfrm>
        </p:spPr>
        <p:txBody>
          <a:bodyPr anchor="ctr">
            <a:normAutofit/>
          </a:bodyPr>
          <a:lstStyle/>
          <a:p>
            <a:pPr algn="l"/>
            <a:r>
              <a:rPr lang="es-PE" sz="1400" dirty="0"/>
              <a:t>Fuente: Martin, s. &amp; Lafuente, V. (2017). Referencias bibliográficas: indicadores para su evaluación en trabajos científicos. Investigación bibliotecológica, vol. 31, </a:t>
            </a:r>
            <a:r>
              <a:rPr lang="es-PE" sz="1400" dirty="0" err="1"/>
              <a:t>num</a:t>
            </a:r>
            <a:r>
              <a:rPr lang="es-PE" sz="1400" dirty="0"/>
              <a:t>. 71. México. </a:t>
            </a:r>
            <a:r>
              <a:rPr lang="es-PE" sz="1400" dirty="0">
                <a:hlinkClick r:id="rId2"/>
              </a:rPr>
              <a:t>https://www.scielo.org.mx/pdf/ib/v31n71/2448-8321-ib-31-71-00151.pdf</a:t>
            </a:r>
            <a:endParaRPr lang="es-PE" sz="1400" dirty="0"/>
          </a:p>
          <a:p>
            <a:pPr algn="l"/>
            <a:endParaRPr lang="es-PE" sz="1400" dirty="0"/>
          </a:p>
        </p:txBody>
      </p:sp>
    </p:spTree>
    <p:extLst>
      <p:ext uri="{BB962C8B-B14F-4D97-AF65-F5344CB8AC3E}">
        <p14:creationId xmlns:p14="http://schemas.microsoft.com/office/powerpoint/2010/main" val="163147480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A0789F0-5F79-EB3D-C194-E1C00F0E7190}"/>
              </a:ext>
            </a:extLst>
          </p:cNvPr>
          <p:cNvSpPr>
            <a:spLocks noGrp="1"/>
          </p:cNvSpPr>
          <p:nvPr>
            <p:ph type="title"/>
          </p:nvPr>
        </p:nvSpPr>
        <p:spPr/>
        <p:txBody>
          <a:bodyPr>
            <a:normAutofit/>
          </a:bodyPr>
          <a:lstStyle/>
          <a:p>
            <a:pPr algn="ctr"/>
            <a:r>
              <a:rPr lang="es-MX" sz="2800" dirty="0">
                <a:solidFill>
                  <a:srgbClr val="202124"/>
                </a:solidFill>
                <a:latin typeface="Roboto" panose="02000000000000000000" pitchFamily="2" charset="0"/>
              </a:rPr>
              <a:t>Desempeño de los fondos de fondos en el mercado de capitales peruano 2010 - 2022</a:t>
            </a:r>
            <a:endParaRPr lang="es-PE" sz="2800" dirty="0"/>
          </a:p>
        </p:txBody>
      </p:sp>
      <p:sp>
        <p:nvSpPr>
          <p:cNvPr id="3" name="Marcador de contenido 2">
            <a:extLst>
              <a:ext uri="{FF2B5EF4-FFF2-40B4-BE49-F238E27FC236}">
                <a16:creationId xmlns:a16="http://schemas.microsoft.com/office/drawing/2014/main" id="{8B3BFC13-947C-B97D-36F3-0DA3D0BC89B4}"/>
              </a:ext>
            </a:extLst>
          </p:cNvPr>
          <p:cNvSpPr>
            <a:spLocks noGrp="1"/>
          </p:cNvSpPr>
          <p:nvPr>
            <p:ph idx="1"/>
          </p:nvPr>
        </p:nvSpPr>
        <p:spPr>
          <a:xfrm>
            <a:off x="838200" y="1825625"/>
            <a:ext cx="7391400" cy="4583058"/>
          </a:xfrm>
        </p:spPr>
        <p:txBody>
          <a:bodyPr anchor="ctr">
            <a:normAutofit fontScale="55000" lnSpcReduction="20000"/>
          </a:bodyPr>
          <a:lstStyle/>
          <a:p>
            <a:pPr marL="0" indent="0">
              <a:lnSpc>
                <a:spcPct val="150000"/>
              </a:lnSpc>
              <a:buNone/>
            </a:pPr>
            <a:r>
              <a:rPr lang="es-PE" dirty="0"/>
              <a:t>II. MARCO TEORICO</a:t>
            </a:r>
          </a:p>
          <a:p>
            <a:pPr marL="0" indent="0">
              <a:lnSpc>
                <a:spcPct val="150000"/>
              </a:lnSpc>
              <a:buNone/>
            </a:pPr>
            <a:r>
              <a:rPr lang="es-PE" dirty="0"/>
              <a:t>	2.1 Antecedentes</a:t>
            </a:r>
          </a:p>
          <a:p>
            <a:pPr marL="0" indent="0">
              <a:lnSpc>
                <a:spcPct val="150000"/>
              </a:lnSpc>
              <a:buNone/>
            </a:pPr>
            <a:r>
              <a:rPr lang="es-PE" dirty="0"/>
              <a:t>	2.2 Marco teórico</a:t>
            </a:r>
          </a:p>
          <a:p>
            <a:pPr marL="0" indent="0">
              <a:lnSpc>
                <a:spcPct val="150000"/>
              </a:lnSpc>
              <a:buNone/>
            </a:pPr>
            <a:r>
              <a:rPr lang="es-PE" dirty="0"/>
              <a:t>		2.2.1 Mercado de capitales peruano</a:t>
            </a:r>
          </a:p>
          <a:p>
            <a:pPr marL="0" indent="0">
              <a:lnSpc>
                <a:spcPct val="150000"/>
              </a:lnSpc>
              <a:buNone/>
            </a:pPr>
            <a:r>
              <a:rPr lang="es-PE" dirty="0"/>
              <a:t>		2.2.2 Fondos de fondos</a:t>
            </a:r>
          </a:p>
          <a:p>
            <a:pPr marL="0" indent="0">
              <a:lnSpc>
                <a:spcPct val="150000"/>
              </a:lnSpc>
              <a:buNone/>
            </a:pPr>
            <a:r>
              <a:rPr lang="es-PE" dirty="0"/>
              <a:t>		2.2.3 Fondos de Fondos en el periodo COVID 19</a:t>
            </a:r>
          </a:p>
          <a:p>
            <a:pPr marL="0" indent="0">
              <a:lnSpc>
                <a:spcPct val="150000"/>
              </a:lnSpc>
              <a:buNone/>
            </a:pPr>
            <a:r>
              <a:rPr lang="es-PE" dirty="0"/>
              <a:t>		2.2.4 Experiencias de los fondos de fondos en Latinoamérica</a:t>
            </a:r>
          </a:p>
          <a:p>
            <a:pPr marL="0" indent="0">
              <a:lnSpc>
                <a:spcPct val="150000"/>
              </a:lnSpc>
              <a:buNone/>
            </a:pPr>
            <a:r>
              <a:rPr lang="es-PE" dirty="0"/>
              <a:t>		2.2.5 Organismos reguladores de los fondos de fondos</a:t>
            </a:r>
          </a:p>
          <a:p>
            <a:pPr marL="0" indent="0">
              <a:lnSpc>
                <a:spcPct val="150000"/>
              </a:lnSpc>
              <a:buNone/>
            </a:pPr>
            <a:r>
              <a:rPr lang="es-PE" dirty="0"/>
              <a:t>	2.2 Marco conceptual </a:t>
            </a:r>
          </a:p>
          <a:p>
            <a:pPr marL="0" indent="0">
              <a:lnSpc>
                <a:spcPct val="150000"/>
              </a:lnSpc>
              <a:buNone/>
            </a:pPr>
            <a:r>
              <a:rPr lang="es-PE" dirty="0"/>
              <a:t>		(relación de conceptos, definiciones de conceptos y reconocimiento del autor)</a:t>
            </a:r>
          </a:p>
        </p:txBody>
      </p:sp>
      <p:sp>
        <p:nvSpPr>
          <p:cNvPr id="4" name="Cerrar llave 3">
            <a:extLst>
              <a:ext uri="{FF2B5EF4-FFF2-40B4-BE49-F238E27FC236}">
                <a16:creationId xmlns:a16="http://schemas.microsoft.com/office/drawing/2014/main" id="{DF2541BF-DC47-8F03-17CE-D4EB7DA0C686}"/>
              </a:ext>
            </a:extLst>
          </p:cNvPr>
          <p:cNvSpPr/>
          <p:nvPr/>
        </p:nvSpPr>
        <p:spPr>
          <a:xfrm>
            <a:off x="7899187" y="3496235"/>
            <a:ext cx="245889" cy="2535731"/>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PE"/>
          </a:p>
        </p:txBody>
      </p:sp>
      <p:sp>
        <p:nvSpPr>
          <p:cNvPr id="5" name="CuadroTexto 4">
            <a:extLst>
              <a:ext uri="{FF2B5EF4-FFF2-40B4-BE49-F238E27FC236}">
                <a16:creationId xmlns:a16="http://schemas.microsoft.com/office/drawing/2014/main" id="{40FEB809-D7B1-4DBA-9988-0B0141185577}"/>
              </a:ext>
            </a:extLst>
          </p:cNvPr>
          <p:cNvSpPr txBox="1"/>
          <p:nvPr/>
        </p:nvSpPr>
        <p:spPr>
          <a:xfrm>
            <a:off x="8644538" y="4625788"/>
            <a:ext cx="1721223" cy="646331"/>
          </a:xfrm>
          <a:prstGeom prst="rect">
            <a:avLst/>
          </a:prstGeom>
          <a:noFill/>
        </p:spPr>
        <p:txBody>
          <a:bodyPr wrap="square" rtlCol="0">
            <a:spAutoFit/>
          </a:bodyPr>
          <a:lstStyle/>
          <a:p>
            <a:pPr algn="ctr"/>
            <a:r>
              <a:rPr lang="es-PE" dirty="0"/>
              <a:t>Un esquema tentativo</a:t>
            </a:r>
          </a:p>
        </p:txBody>
      </p:sp>
    </p:spTree>
    <p:extLst>
      <p:ext uri="{BB962C8B-B14F-4D97-AF65-F5344CB8AC3E}">
        <p14:creationId xmlns:p14="http://schemas.microsoft.com/office/powerpoint/2010/main" val="411337596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987AEAA-45A5-97FF-25D1-514CA5B19AC2}"/>
              </a:ext>
            </a:extLst>
          </p:cNvPr>
          <p:cNvSpPr>
            <a:spLocks noGrp="1"/>
          </p:cNvSpPr>
          <p:nvPr>
            <p:ph type="title"/>
          </p:nvPr>
        </p:nvSpPr>
        <p:spPr/>
        <p:txBody>
          <a:bodyPr>
            <a:normAutofit/>
          </a:bodyPr>
          <a:lstStyle/>
          <a:p>
            <a:r>
              <a:rPr lang="es-PE" sz="2800" dirty="0"/>
              <a:t>EJEMPLOS DE REFERENCIAS BIBLIOGRÁFICAS</a:t>
            </a:r>
          </a:p>
        </p:txBody>
      </p:sp>
      <p:sp>
        <p:nvSpPr>
          <p:cNvPr id="3" name="Marcador de contenido 2">
            <a:extLst>
              <a:ext uri="{FF2B5EF4-FFF2-40B4-BE49-F238E27FC236}">
                <a16:creationId xmlns:a16="http://schemas.microsoft.com/office/drawing/2014/main" id="{D58AE510-0EEF-3DE9-D39D-2182997A6EF0}"/>
              </a:ext>
            </a:extLst>
          </p:cNvPr>
          <p:cNvSpPr>
            <a:spLocks noGrp="1"/>
          </p:cNvSpPr>
          <p:nvPr>
            <p:ph idx="1"/>
          </p:nvPr>
        </p:nvSpPr>
        <p:spPr/>
        <p:txBody>
          <a:bodyPr>
            <a:normAutofit/>
          </a:bodyPr>
          <a:lstStyle/>
          <a:p>
            <a:r>
              <a:rPr lang="es-MX" sz="2000" dirty="0"/>
              <a:t>Gadea Moya, M. J. (2014). Caracterización del capital riesgo impacto de FOND-ICO Global, primer fondo de fondos público español. </a:t>
            </a:r>
            <a:r>
              <a:rPr lang="es-MX" sz="2000" dirty="0">
                <a:hlinkClick r:id="rId2"/>
              </a:rPr>
              <a:t>https://riunet.upv.es/bitstream/handle/10251/45679/TFM_Mar%EDa%20Jes%FAs%20Gadea.pdf?sequence=1</a:t>
            </a:r>
            <a:endParaRPr lang="es-MX" sz="2000" dirty="0"/>
          </a:p>
          <a:p>
            <a:r>
              <a:rPr lang="es-MX" sz="2000" dirty="0"/>
              <a:t>Irazusta, P., Sánchez </a:t>
            </a:r>
            <a:r>
              <a:rPr lang="es-MX" sz="2000" dirty="0" err="1"/>
              <a:t>Monjo</a:t>
            </a:r>
            <a:r>
              <a:rPr lang="es-MX" sz="2000" dirty="0"/>
              <a:t>, M., &amp; Posadas, C. (2020). Los fondos de fondos de capital riesgo: análisis regulatorio y fiscal. Revista Española de Capital Riesgo, (1). https://web.s.ebscohost.com/abstract?direct=true&amp;profile=ehost&amp;scope=site&amp;authtype=crawler&amp;jrnl=18872697&amp;AN=143487070&amp;h=200F7yMOhBn9xsMt4nts9MaYl2hTkbXrwr0aFOzrJ9Wv1JLxtUcBSRbAFKsTE78HsoElXajo4ya889OF%2fclQvQ%3d%3d&amp;crl=c&amp;resultNs=AdminWebAuth&amp;resultLocal=ErrCrlNotAuth&amp;crlhashurl=login.aspx%3fdirect%3dtrue%26profile%3dehost%26scope%3dsite%26authtype%3dcrawler%26jrnl%3d18872697%26AN%3d143487070</a:t>
            </a:r>
          </a:p>
          <a:p>
            <a:endParaRPr lang="es-PE" sz="2000" dirty="0"/>
          </a:p>
        </p:txBody>
      </p:sp>
    </p:spTree>
    <p:extLst>
      <p:ext uri="{BB962C8B-B14F-4D97-AF65-F5344CB8AC3E}">
        <p14:creationId xmlns:p14="http://schemas.microsoft.com/office/powerpoint/2010/main" val="215560663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B43DB5D2-AA22-8594-5172-F307616EBF3B}"/>
              </a:ext>
            </a:extLst>
          </p:cNvPr>
          <p:cNvPicPr>
            <a:picLocks noChangeAspect="1"/>
          </p:cNvPicPr>
          <p:nvPr/>
        </p:nvPicPr>
        <p:blipFill>
          <a:blip r:embed="rId2"/>
          <a:stretch>
            <a:fillRect/>
          </a:stretch>
        </p:blipFill>
        <p:spPr>
          <a:xfrm>
            <a:off x="6000750" y="2930105"/>
            <a:ext cx="6191250" cy="3810000"/>
          </a:xfrm>
          <a:prstGeom prst="rect">
            <a:avLst/>
          </a:prstGeom>
        </p:spPr>
      </p:pic>
      <p:sp>
        <p:nvSpPr>
          <p:cNvPr id="2" name="Título 1">
            <a:extLst>
              <a:ext uri="{FF2B5EF4-FFF2-40B4-BE49-F238E27FC236}">
                <a16:creationId xmlns:a16="http://schemas.microsoft.com/office/drawing/2014/main" id="{0C75868C-F0B0-8F45-84E9-E1915DAF68BD}"/>
              </a:ext>
            </a:extLst>
          </p:cNvPr>
          <p:cNvSpPr>
            <a:spLocks noGrp="1"/>
          </p:cNvSpPr>
          <p:nvPr>
            <p:ph type="title"/>
          </p:nvPr>
        </p:nvSpPr>
        <p:spPr/>
        <p:txBody>
          <a:bodyPr>
            <a:normAutofit/>
          </a:bodyPr>
          <a:lstStyle/>
          <a:p>
            <a:r>
              <a:rPr lang="es-PE" sz="2800" dirty="0"/>
              <a:t>REVISIÓN BIBLIOGRAFICA</a:t>
            </a:r>
          </a:p>
        </p:txBody>
      </p:sp>
      <p:sp>
        <p:nvSpPr>
          <p:cNvPr id="3" name="Marcador de contenido 2">
            <a:extLst>
              <a:ext uri="{FF2B5EF4-FFF2-40B4-BE49-F238E27FC236}">
                <a16:creationId xmlns:a16="http://schemas.microsoft.com/office/drawing/2014/main" id="{81ADF276-13D0-2DD1-7715-1E1CB8AADA2F}"/>
              </a:ext>
            </a:extLst>
          </p:cNvPr>
          <p:cNvSpPr>
            <a:spLocks noGrp="1"/>
          </p:cNvSpPr>
          <p:nvPr>
            <p:ph idx="1"/>
          </p:nvPr>
        </p:nvSpPr>
        <p:spPr>
          <a:xfrm>
            <a:off x="1241952" y="1741786"/>
            <a:ext cx="6790677" cy="3503074"/>
          </a:xfrm>
        </p:spPr>
        <p:txBody>
          <a:bodyPr anchor="ctr">
            <a:normAutofit/>
          </a:bodyPr>
          <a:lstStyle/>
          <a:p>
            <a:pPr marL="0" indent="0" algn="ctr">
              <a:lnSpc>
                <a:spcPct val="150000"/>
              </a:lnSpc>
              <a:buNone/>
            </a:pPr>
            <a:r>
              <a:rPr lang="es-MX" sz="2000" dirty="0"/>
              <a:t>La revisión bibliográfica constituye una etapa esencial en el desarrollo de un trabajo científico y académico. Implica consultar distintas fuentes de información (catálogos, bases de datos, buscadores, repositorios, etc.) y recuperar documentos en distintos formatos. Este proceso también es conocido como búsqueda documental, revisión de antecedentes o investigación bibliográfica o documental.</a:t>
            </a:r>
            <a:endParaRPr lang="es-PE" sz="2000" dirty="0"/>
          </a:p>
        </p:txBody>
      </p:sp>
      <p:sp>
        <p:nvSpPr>
          <p:cNvPr id="5" name="CuadroTexto 4">
            <a:extLst>
              <a:ext uri="{FF2B5EF4-FFF2-40B4-BE49-F238E27FC236}">
                <a16:creationId xmlns:a16="http://schemas.microsoft.com/office/drawing/2014/main" id="{B625F781-D506-B117-2110-D833B8EDDB43}"/>
              </a:ext>
            </a:extLst>
          </p:cNvPr>
          <p:cNvSpPr txBox="1"/>
          <p:nvPr/>
        </p:nvSpPr>
        <p:spPr>
          <a:xfrm>
            <a:off x="268549" y="5988734"/>
            <a:ext cx="6094520" cy="523220"/>
          </a:xfrm>
          <a:prstGeom prst="rect">
            <a:avLst/>
          </a:prstGeom>
          <a:noFill/>
        </p:spPr>
        <p:txBody>
          <a:bodyPr wrap="square">
            <a:spAutoFit/>
          </a:bodyPr>
          <a:lstStyle/>
          <a:p>
            <a:r>
              <a:rPr lang="es-PE" sz="1400" dirty="0">
                <a:hlinkClick r:id="rId3"/>
              </a:rPr>
              <a:t>https://www.scielo.org.mx/pdf/ib/v31n71/2448-8321-ib-31-71-00151.pdf</a:t>
            </a:r>
            <a:endParaRPr lang="es-PE" sz="1400" dirty="0"/>
          </a:p>
          <a:p>
            <a:endParaRPr lang="es-PE" sz="1400" dirty="0"/>
          </a:p>
        </p:txBody>
      </p:sp>
    </p:spTree>
    <p:extLst>
      <p:ext uri="{BB962C8B-B14F-4D97-AF65-F5344CB8AC3E}">
        <p14:creationId xmlns:p14="http://schemas.microsoft.com/office/powerpoint/2010/main" val="9048912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A9562BD-D5FA-0F2D-166B-84211E50E07D}"/>
              </a:ext>
            </a:extLst>
          </p:cNvPr>
          <p:cNvSpPr>
            <a:spLocks noGrp="1"/>
          </p:cNvSpPr>
          <p:nvPr>
            <p:ph type="title"/>
          </p:nvPr>
        </p:nvSpPr>
        <p:spPr/>
        <p:txBody>
          <a:bodyPr>
            <a:normAutofit/>
          </a:bodyPr>
          <a:lstStyle/>
          <a:p>
            <a:r>
              <a:rPr lang="es-PE" sz="2800" dirty="0"/>
              <a:t>LO QUE PERMITE LA REVISION BIBLIOGRAFICA</a:t>
            </a:r>
          </a:p>
        </p:txBody>
      </p:sp>
      <p:sp>
        <p:nvSpPr>
          <p:cNvPr id="3" name="Marcador de contenido 2">
            <a:extLst>
              <a:ext uri="{FF2B5EF4-FFF2-40B4-BE49-F238E27FC236}">
                <a16:creationId xmlns:a16="http://schemas.microsoft.com/office/drawing/2014/main" id="{E8512766-BCA2-DA1D-7A8A-296305666DC0}"/>
              </a:ext>
            </a:extLst>
          </p:cNvPr>
          <p:cNvSpPr>
            <a:spLocks noGrp="1"/>
          </p:cNvSpPr>
          <p:nvPr>
            <p:ph idx="1"/>
          </p:nvPr>
        </p:nvSpPr>
        <p:spPr>
          <a:xfrm>
            <a:off x="1273098" y="2757221"/>
            <a:ext cx="6231673" cy="2478746"/>
          </a:xfrm>
        </p:spPr>
        <p:txBody>
          <a:bodyPr>
            <a:normAutofit/>
          </a:bodyPr>
          <a:lstStyle/>
          <a:p>
            <a:pPr marL="0" indent="0">
              <a:lnSpc>
                <a:spcPct val="150000"/>
              </a:lnSpc>
              <a:buNone/>
            </a:pPr>
            <a:r>
              <a:rPr lang="es-MX" sz="2000" dirty="0"/>
              <a:t>A partir de esa revisión bibliográfica, el investigador va construyendo el marco teórico, documentando antecedentes y elaborando la bibliografía que se incluye al final de un trabajo científico o académico. Las bibliografías permiten, entre otros aspectos: </a:t>
            </a:r>
          </a:p>
        </p:txBody>
      </p:sp>
      <p:sp>
        <p:nvSpPr>
          <p:cNvPr id="7" name="CuadroTexto 6">
            <a:extLst>
              <a:ext uri="{FF2B5EF4-FFF2-40B4-BE49-F238E27FC236}">
                <a16:creationId xmlns:a16="http://schemas.microsoft.com/office/drawing/2014/main" id="{42A22FED-DFD1-538D-E81C-48CD6430CFC5}"/>
              </a:ext>
            </a:extLst>
          </p:cNvPr>
          <p:cNvSpPr txBox="1"/>
          <p:nvPr/>
        </p:nvSpPr>
        <p:spPr>
          <a:xfrm>
            <a:off x="5390965" y="6260496"/>
            <a:ext cx="6094520" cy="307777"/>
          </a:xfrm>
          <a:prstGeom prst="rect">
            <a:avLst/>
          </a:prstGeom>
          <a:noFill/>
        </p:spPr>
        <p:txBody>
          <a:bodyPr wrap="square">
            <a:spAutoFit/>
          </a:bodyPr>
          <a:lstStyle/>
          <a:p>
            <a:r>
              <a:rPr lang="es-PE" sz="1400" dirty="0">
                <a:hlinkClick r:id="rId2"/>
              </a:rPr>
              <a:t>https://www.scielo.org.mx/pdf/ib/v31n71/2448-8321-ib-31-71-00151.pdf</a:t>
            </a:r>
            <a:endParaRPr lang="es-PE" sz="1400" dirty="0"/>
          </a:p>
        </p:txBody>
      </p:sp>
    </p:spTree>
    <p:extLst>
      <p:ext uri="{BB962C8B-B14F-4D97-AF65-F5344CB8AC3E}">
        <p14:creationId xmlns:p14="http://schemas.microsoft.com/office/powerpoint/2010/main" val="415512034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A9562BD-D5FA-0F2D-166B-84211E50E07D}"/>
              </a:ext>
            </a:extLst>
          </p:cNvPr>
          <p:cNvSpPr>
            <a:spLocks noGrp="1"/>
          </p:cNvSpPr>
          <p:nvPr>
            <p:ph type="title"/>
          </p:nvPr>
        </p:nvSpPr>
        <p:spPr/>
        <p:txBody>
          <a:bodyPr>
            <a:normAutofit/>
          </a:bodyPr>
          <a:lstStyle/>
          <a:p>
            <a:r>
              <a:rPr lang="es-PE" sz="2800" dirty="0"/>
              <a:t>LOS LOGROS DE LA REVISIÓN</a:t>
            </a:r>
          </a:p>
        </p:txBody>
      </p:sp>
      <p:sp>
        <p:nvSpPr>
          <p:cNvPr id="7" name="CuadroTexto 6">
            <a:extLst>
              <a:ext uri="{FF2B5EF4-FFF2-40B4-BE49-F238E27FC236}">
                <a16:creationId xmlns:a16="http://schemas.microsoft.com/office/drawing/2014/main" id="{42A22FED-DFD1-538D-E81C-48CD6430CFC5}"/>
              </a:ext>
            </a:extLst>
          </p:cNvPr>
          <p:cNvSpPr txBox="1"/>
          <p:nvPr/>
        </p:nvSpPr>
        <p:spPr>
          <a:xfrm>
            <a:off x="5390965" y="6260496"/>
            <a:ext cx="6094520" cy="307777"/>
          </a:xfrm>
          <a:prstGeom prst="rect">
            <a:avLst/>
          </a:prstGeom>
          <a:noFill/>
        </p:spPr>
        <p:txBody>
          <a:bodyPr wrap="square">
            <a:spAutoFit/>
          </a:bodyPr>
          <a:lstStyle/>
          <a:p>
            <a:r>
              <a:rPr lang="es-PE" sz="1400" dirty="0">
                <a:hlinkClick r:id="rId2"/>
              </a:rPr>
              <a:t>https://www.scielo.org.mx/pdf/ib/v31n71/2448-8321-ib-31-71-00151.pdf</a:t>
            </a:r>
            <a:endParaRPr lang="es-PE" sz="1400" dirty="0"/>
          </a:p>
        </p:txBody>
      </p:sp>
      <p:pic>
        <p:nvPicPr>
          <p:cNvPr id="8" name="Imagen 7">
            <a:extLst>
              <a:ext uri="{FF2B5EF4-FFF2-40B4-BE49-F238E27FC236}">
                <a16:creationId xmlns:a16="http://schemas.microsoft.com/office/drawing/2014/main" id="{7D14757E-859B-8C56-5362-A52D760F40CA}"/>
              </a:ext>
            </a:extLst>
          </p:cNvPr>
          <p:cNvPicPr>
            <a:picLocks noChangeAspect="1"/>
          </p:cNvPicPr>
          <p:nvPr/>
        </p:nvPicPr>
        <p:blipFill>
          <a:blip r:embed="rId3"/>
          <a:stretch>
            <a:fillRect/>
          </a:stretch>
        </p:blipFill>
        <p:spPr>
          <a:xfrm>
            <a:off x="8264105" y="2013841"/>
            <a:ext cx="4071523" cy="4783774"/>
          </a:xfrm>
          <a:prstGeom prst="rect">
            <a:avLst/>
          </a:prstGeom>
        </p:spPr>
      </p:pic>
      <p:sp>
        <p:nvSpPr>
          <p:cNvPr id="3" name="Marcador de contenido 2">
            <a:extLst>
              <a:ext uri="{FF2B5EF4-FFF2-40B4-BE49-F238E27FC236}">
                <a16:creationId xmlns:a16="http://schemas.microsoft.com/office/drawing/2014/main" id="{E8512766-BCA2-DA1D-7A8A-296305666DC0}"/>
              </a:ext>
            </a:extLst>
          </p:cNvPr>
          <p:cNvSpPr>
            <a:spLocks noGrp="1"/>
          </p:cNvSpPr>
          <p:nvPr>
            <p:ph idx="1"/>
          </p:nvPr>
        </p:nvSpPr>
        <p:spPr>
          <a:xfrm>
            <a:off x="1538868" y="1878509"/>
            <a:ext cx="7881177" cy="4220366"/>
          </a:xfrm>
        </p:spPr>
        <p:txBody>
          <a:bodyPr>
            <a:normAutofit/>
          </a:bodyPr>
          <a:lstStyle/>
          <a:p>
            <a:pPr marL="457200" indent="-457200">
              <a:buFont typeface="+mj-lt"/>
              <a:buAutoNum type="arabicPeriod"/>
            </a:pPr>
            <a:r>
              <a:rPr lang="es-MX" sz="2000" dirty="0"/>
              <a:t>Garantizar que el investigador se ha documentado correctamente. </a:t>
            </a:r>
          </a:p>
          <a:p>
            <a:pPr marL="457200" indent="-457200">
              <a:buFont typeface="+mj-lt"/>
              <a:buAutoNum type="arabicPeriod"/>
            </a:pPr>
            <a:r>
              <a:rPr lang="es-MX" sz="2000" dirty="0"/>
              <a:t>Identificar las fuentes originales de conceptos, métodos y técnicas provenientes de investigaciones, estudios y experiencias anteriores. </a:t>
            </a:r>
          </a:p>
          <a:p>
            <a:pPr marL="457200" indent="-457200">
              <a:buFont typeface="+mj-lt"/>
              <a:buAutoNum type="arabicPeriod"/>
            </a:pPr>
            <a:r>
              <a:rPr lang="es-MX" sz="2000" dirty="0"/>
              <a:t>Apoyar los hechos y opiniones que el autor quiere expresar. </a:t>
            </a:r>
          </a:p>
          <a:p>
            <a:pPr marL="457200" indent="-457200">
              <a:buFont typeface="+mj-lt"/>
              <a:buAutoNum type="arabicPeriod"/>
            </a:pPr>
            <a:r>
              <a:rPr lang="es-MX" sz="2000" dirty="0"/>
              <a:t>Ofrecer un sustento teórico. </a:t>
            </a:r>
          </a:p>
          <a:p>
            <a:pPr marL="457200" indent="-457200">
              <a:buFont typeface="+mj-lt"/>
              <a:buAutoNum type="arabicPeriod"/>
            </a:pPr>
            <a:r>
              <a:rPr lang="es-MX" sz="2000" dirty="0"/>
              <a:t>Orientar al lector interesado a informarse con mayor detalle sobre aspectos del contenido del documento. </a:t>
            </a:r>
          </a:p>
          <a:p>
            <a:pPr marL="457200" indent="-457200">
              <a:buFont typeface="+mj-lt"/>
              <a:buAutoNum type="arabicPeriod"/>
            </a:pPr>
            <a:r>
              <a:rPr lang="es-MX" sz="2000" dirty="0"/>
              <a:t>Permitir que, a partir de éstas, otros autores puedan investigar otros aspectos subyacentes de una determinada investigación. </a:t>
            </a:r>
          </a:p>
          <a:p>
            <a:pPr marL="457200" indent="-457200">
              <a:buFont typeface="+mj-lt"/>
              <a:buAutoNum type="arabicPeriod"/>
            </a:pPr>
            <a:r>
              <a:rPr lang="es-MX" sz="2000" dirty="0"/>
              <a:t>No investigar lo ya investigado.</a:t>
            </a:r>
            <a:endParaRPr lang="es-PE" sz="2000" dirty="0"/>
          </a:p>
        </p:txBody>
      </p:sp>
    </p:spTree>
    <p:extLst>
      <p:ext uri="{BB962C8B-B14F-4D97-AF65-F5344CB8AC3E}">
        <p14:creationId xmlns:p14="http://schemas.microsoft.com/office/powerpoint/2010/main" val="371352165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0CC3296-902F-C837-FBA6-AA42DCA6D1E2}"/>
              </a:ext>
            </a:extLst>
          </p:cNvPr>
          <p:cNvSpPr>
            <a:spLocks noGrp="1"/>
          </p:cNvSpPr>
          <p:nvPr>
            <p:ph type="title"/>
          </p:nvPr>
        </p:nvSpPr>
        <p:spPr/>
        <p:txBody>
          <a:bodyPr>
            <a:normAutofit/>
          </a:bodyPr>
          <a:lstStyle/>
          <a:p>
            <a:r>
              <a:rPr lang="es-PE" sz="2800" dirty="0"/>
              <a:t>IMPORTANCIA DE LAS REFERENCIAS BIBLIOGRÁFICAS</a:t>
            </a:r>
          </a:p>
        </p:txBody>
      </p:sp>
      <p:sp>
        <p:nvSpPr>
          <p:cNvPr id="3" name="Marcador de contenido 2">
            <a:extLst>
              <a:ext uri="{FF2B5EF4-FFF2-40B4-BE49-F238E27FC236}">
                <a16:creationId xmlns:a16="http://schemas.microsoft.com/office/drawing/2014/main" id="{C2124D50-14BD-2353-C4CD-E14723FD67D9}"/>
              </a:ext>
            </a:extLst>
          </p:cNvPr>
          <p:cNvSpPr>
            <a:spLocks noGrp="1"/>
          </p:cNvSpPr>
          <p:nvPr>
            <p:ph idx="1"/>
          </p:nvPr>
        </p:nvSpPr>
        <p:spPr>
          <a:xfrm>
            <a:off x="838200" y="1825625"/>
            <a:ext cx="7948961" cy="4351338"/>
          </a:xfrm>
        </p:spPr>
        <p:txBody>
          <a:bodyPr anchor="ctr">
            <a:normAutofit/>
          </a:bodyPr>
          <a:lstStyle/>
          <a:p>
            <a:pPr marL="0" indent="0">
              <a:lnSpc>
                <a:spcPct val="150000"/>
              </a:lnSpc>
              <a:buNone/>
            </a:pPr>
            <a:r>
              <a:rPr lang="es-MX" sz="2000" dirty="0"/>
              <a:t>La bibliografía, si bien constituye el último ítem de un trabajo de investigación, se comienza a elaborar apenas se define el tema y se empieza a buscar documentación. El investigador, a medida que avanza en su proyecto, debe ir documentando cada una de las fuentes de información utilizadas. </a:t>
            </a:r>
          </a:p>
          <a:p>
            <a:pPr marL="0" indent="0">
              <a:lnSpc>
                <a:spcPct val="150000"/>
              </a:lnSpc>
              <a:buNone/>
            </a:pPr>
            <a:r>
              <a:rPr lang="es-MX" sz="2000" dirty="0"/>
              <a:t>Determinar la cantidad óptima de citas, el tipo de documentos a citar o las formas de citación dentro del texto son algunos de los aspectos más frecuentes que debe enfrentar todo investigador.</a:t>
            </a:r>
            <a:endParaRPr lang="es-PE" sz="2000" dirty="0"/>
          </a:p>
        </p:txBody>
      </p:sp>
    </p:spTree>
    <p:extLst>
      <p:ext uri="{BB962C8B-B14F-4D97-AF65-F5344CB8AC3E}">
        <p14:creationId xmlns:p14="http://schemas.microsoft.com/office/powerpoint/2010/main" val="14060815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7567E8A-F9D2-39DE-8EDD-FE4A5B7835F8}"/>
              </a:ext>
            </a:extLst>
          </p:cNvPr>
          <p:cNvSpPr>
            <a:spLocks noGrp="1"/>
          </p:cNvSpPr>
          <p:nvPr>
            <p:ph type="title"/>
          </p:nvPr>
        </p:nvSpPr>
        <p:spPr/>
        <p:txBody>
          <a:bodyPr>
            <a:normAutofit/>
          </a:bodyPr>
          <a:lstStyle/>
          <a:p>
            <a:pPr algn="ctr"/>
            <a:r>
              <a:rPr lang="es-PE" sz="2800" dirty="0"/>
              <a:t>EL EQUIPO Y EL TEMA DE INVESTIGACIÓN</a:t>
            </a:r>
          </a:p>
        </p:txBody>
      </p:sp>
      <p:sp>
        <p:nvSpPr>
          <p:cNvPr id="3" name="Marcador de contenido 2">
            <a:extLst>
              <a:ext uri="{FF2B5EF4-FFF2-40B4-BE49-F238E27FC236}">
                <a16:creationId xmlns:a16="http://schemas.microsoft.com/office/drawing/2014/main" id="{24D0A325-9017-D585-2FD8-8F2C44A474A8}"/>
              </a:ext>
            </a:extLst>
          </p:cNvPr>
          <p:cNvSpPr>
            <a:spLocks noGrp="1"/>
          </p:cNvSpPr>
          <p:nvPr>
            <p:ph idx="1"/>
          </p:nvPr>
        </p:nvSpPr>
        <p:spPr/>
        <p:txBody>
          <a:bodyPr anchor="ctr"/>
          <a:lstStyle/>
          <a:p>
            <a:r>
              <a:rPr lang="es-PE" dirty="0"/>
              <a:t>Identificar el tema de investigación económica.</a:t>
            </a:r>
          </a:p>
          <a:p>
            <a:r>
              <a:rPr lang="es-PE" dirty="0"/>
              <a:t>Equipo: máximo dos personas.</a:t>
            </a:r>
          </a:p>
          <a:p>
            <a:r>
              <a:rPr lang="es-PE" dirty="0"/>
              <a:t>Los integrantes deben ser de la misma escuela académica.</a:t>
            </a:r>
          </a:p>
          <a:p>
            <a:r>
              <a:rPr lang="es-PE" dirty="0"/>
              <a:t>Plan de investigación: Justificación del tema de investigación.</a:t>
            </a:r>
          </a:p>
          <a:p>
            <a:r>
              <a:rPr lang="es-PE" dirty="0"/>
              <a:t>El equipo presenta sus informes en Word profesional.</a:t>
            </a:r>
          </a:p>
        </p:txBody>
      </p:sp>
    </p:spTree>
    <p:extLst>
      <p:ext uri="{BB962C8B-B14F-4D97-AF65-F5344CB8AC3E}">
        <p14:creationId xmlns:p14="http://schemas.microsoft.com/office/powerpoint/2010/main" val="38190824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29B6EA9-B773-3F16-1242-9BE8F4F0A402}"/>
              </a:ext>
            </a:extLst>
          </p:cNvPr>
          <p:cNvSpPr>
            <a:spLocks noGrp="1"/>
          </p:cNvSpPr>
          <p:nvPr>
            <p:ph type="title"/>
          </p:nvPr>
        </p:nvSpPr>
        <p:spPr/>
        <p:txBody>
          <a:bodyPr>
            <a:normAutofit/>
          </a:bodyPr>
          <a:lstStyle/>
          <a:p>
            <a:r>
              <a:rPr lang="es-PE" sz="2800" dirty="0"/>
              <a:t>LA REFERENCIA BIBLIOGRAFICA</a:t>
            </a:r>
          </a:p>
        </p:txBody>
      </p:sp>
      <p:sp>
        <p:nvSpPr>
          <p:cNvPr id="3" name="Marcador de contenido 2">
            <a:extLst>
              <a:ext uri="{FF2B5EF4-FFF2-40B4-BE49-F238E27FC236}">
                <a16:creationId xmlns:a16="http://schemas.microsoft.com/office/drawing/2014/main" id="{35AB5211-2B4D-49EC-7BCB-58B9A0E1CB37}"/>
              </a:ext>
            </a:extLst>
          </p:cNvPr>
          <p:cNvSpPr>
            <a:spLocks noGrp="1"/>
          </p:cNvSpPr>
          <p:nvPr>
            <p:ph idx="1"/>
          </p:nvPr>
        </p:nvSpPr>
        <p:spPr>
          <a:xfrm>
            <a:off x="2185638" y="1825625"/>
            <a:ext cx="9168161" cy="4351338"/>
          </a:xfrm>
        </p:spPr>
        <p:txBody>
          <a:bodyPr anchor="ctr">
            <a:normAutofit fontScale="77500" lnSpcReduction="20000"/>
          </a:bodyPr>
          <a:lstStyle/>
          <a:p>
            <a:pPr>
              <a:lnSpc>
                <a:spcPct val="150000"/>
              </a:lnSpc>
            </a:pPr>
            <a:r>
              <a:rPr lang="es-MX" dirty="0"/>
              <a:t>Las referencias bibliográficas constituyen un elemento esencial para garantizar la rigurosidad y el carácter científico de una publicación. </a:t>
            </a:r>
          </a:p>
          <a:p>
            <a:pPr>
              <a:lnSpc>
                <a:spcPct val="150000"/>
              </a:lnSpc>
            </a:pPr>
            <a:r>
              <a:rPr lang="es-MX" b="1" dirty="0"/>
              <a:t>Referencia bibliográfica </a:t>
            </a:r>
            <a:r>
              <a:rPr lang="es-MX" dirty="0"/>
              <a:t>es la fuente consultada y utilizada para la investigación, que es citada de forma individual en relación con algún elemento mencionado en el texto.</a:t>
            </a:r>
          </a:p>
          <a:p>
            <a:pPr>
              <a:lnSpc>
                <a:spcPct val="150000"/>
              </a:lnSpc>
            </a:pPr>
            <a:r>
              <a:rPr lang="es-MX" b="1" dirty="0"/>
              <a:t>Bibliografía</a:t>
            </a:r>
            <a:r>
              <a:rPr lang="es-MX" dirty="0"/>
              <a:t> es el listado completo de las fuentes (impresas o electrónicas) citadas en un trabajo (referencias bibliográficas). Se suelen presentar al final del mismo, ordenadas de forma alfabética o secuencial.</a:t>
            </a:r>
            <a:endParaRPr lang="es-PE" dirty="0"/>
          </a:p>
        </p:txBody>
      </p:sp>
      <p:sp>
        <p:nvSpPr>
          <p:cNvPr id="5" name="CuadroTexto 4">
            <a:extLst>
              <a:ext uri="{FF2B5EF4-FFF2-40B4-BE49-F238E27FC236}">
                <a16:creationId xmlns:a16="http://schemas.microsoft.com/office/drawing/2014/main" id="{467AEC23-6408-C926-C7C3-EA2383B589D9}"/>
              </a:ext>
            </a:extLst>
          </p:cNvPr>
          <p:cNvSpPr txBox="1"/>
          <p:nvPr/>
        </p:nvSpPr>
        <p:spPr>
          <a:xfrm>
            <a:off x="381929" y="6176963"/>
            <a:ext cx="6094140" cy="523220"/>
          </a:xfrm>
          <a:prstGeom prst="rect">
            <a:avLst/>
          </a:prstGeom>
          <a:noFill/>
        </p:spPr>
        <p:txBody>
          <a:bodyPr wrap="square">
            <a:spAutoFit/>
          </a:bodyPr>
          <a:lstStyle/>
          <a:p>
            <a:r>
              <a:rPr lang="es-PE" sz="1400" dirty="0">
                <a:hlinkClick r:id="rId2"/>
              </a:rPr>
              <a:t>https://riunet.upv.es/bitstream/handle/10251/18996/Bellas%20Artes_24_01_2013_P_2_REFERENCIAS_BIBLIOGR%C3%81FICAS.pdf?sequence=3</a:t>
            </a:r>
            <a:endParaRPr lang="es-PE" sz="1400" dirty="0"/>
          </a:p>
        </p:txBody>
      </p:sp>
    </p:spTree>
    <p:extLst>
      <p:ext uri="{BB962C8B-B14F-4D97-AF65-F5344CB8AC3E}">
        <p14:creationId xmlns:p14="http://schemas.microsoft.com/office/powerpoint/2010/main" val="8410360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D3772C9-02E5-FE1A-8F76-E20B0D8CD9E0}"/>
              </a:ext>
            </a:extLst>
          </p:cNvPr>
          <p:cNvSpPr>
            <a:spLocks noGrp="1"/>
          </p:cNvSpPr>
          <p:nvPr>
            <p:ph type="title"/>
          </p:nvPr>
        </p:nvSpPr>
        <p:spPr/>
        <p:txBody>
          <a:bodyPr>
            <a:normAutofit/>
          </a:bodyPr>
          <a:lstStyle/>
          <a:p>
            <a:r>
              <a:rPr lang="es-PE" sz="2800" dirty="0"/>
              <a:t>MOTIVOS DE LA REFERENCIA BIBLIOGRAFICA</a:t>
            </a:r>
          </a:p>
        </p:txBody>
      </p:sp>
      <p:sp>
        <p:nvSpPr>
          <p:cNvPr id="3" name="Marcador de contenido 2">
            <a:extLst>
              <a:ext uri="{FF2B5EF4-FFF2-40B4-BE49-F238E27FC236}">
                <a16:creationId xmlns:a16="http://schemas.microsoft.com/office/drawing/2014/main" id="{2A65228C-9032-91D1-5825-E6D656A8D49D}"/>
              </a:ext>
            </a:extLst>
          </p:cNvPr>
          <p:cNvSpPr>
            <a:spLocks noGrp="1"/>
          </p:cNvSpPr>
          <p:nvPr>
            <p:ph idx="1"/>
          </p:nvPr>
        </p:nvSpPr>
        <p:spPr>
          <a:xfrm>
            <a:off x="838200" y="1792171"/>
            <a:ext cx="6916947" cy="4351338"/>
          </a:xfrm>
        </p:spPr>
        <p:txBody>
          <a:bodyPr anchor="ctr">
            <a:normAutofit fontScale="85000" lnSpcReduction="10000"/>
          </a:bodyPr>
          <a:lstStyle/>
          <a:p>
            <a:pPr>
              <a:lnSpc>
                <a:spcPct val="150000"/>
              </a:lnSpc>
            </a:pPr>
            <a:r>
              <a:rPr lang="es-MX" sz="2400" dirty="0"/>
              <a:t>Dar a conocer trabajos previamente publicados que sirven de apoyatura a las informaciones, tesis, teorías etc. que mantenemos. </a:t>
            </a:r>
          </a:p>
          <a:p>
            <a:pPr>
              <a:lnSpc>
                <a:spcPct val="150000"/>
              </a:lnSpc>
            </a:pPr>
            <a:r>
              <a:rPr lang="es-MX" sz="2400" dirty="0"/>
              <a:t>Dar fiabilidad a nuestro trabajo documentado el origen de las afirmaciones y contenidos y permitiendo su verificación. </a:t>
            </a:r>
          </a:p>
          <a:p>
            <a:pPr>
              <a:lnSpc>
                <a:spcPct val="150000"/>
              </a:lnSpc>
            </a:pPr>
            <a:r>
              <a:rPr lang="es-MX" sz="2400" dirty="0"/>
              <a:t>Reconocer los méritos ajenos impidiendo el plagio.</a:t>
            </a:r>
          </a:p>
          <a:p>
            <a:pPr>
              <a:lnSpc>
                <a:spcPct val="150000"/>
              </a:lnSpc>
            </a:pPr>
            <a:r>
              <a:rPr lang="es-MX" sz="2400" dirty="0"/>
              <a:t>Permitir al lector ampliar determinados apartados del trabajo. </a:t>
            </a:r>
            <a:endParaRPr lang="es-PE" sz="2400" dirty="0"/>
          </a:p>
        </p:txBody>
      </p:sp>
      <p:sp>
        <p:nvSpPr>
          <p:cNvPr id="5" name="CuadroTexto 4">
            <a:extLst>
              <a:ext uri="{FF2B5EF4-FFF2-40B4-BE49-F238E27FC236}">
                <a16:creationId xmlns:a16="http://schemas.microsoft.com/office/drawing/2014/main" id="{436CA0F2-C860-47F1-2C00-36ACC1EC5097}"/>
              </a:ext>
            </a:extLst>
          </p:cNvPr>
          <p:cNvSpPr txBox="1"/>
          <p:nvPr/>
        </p:nvSpPr>
        <p:spPr>
          <a:xfrm>
            <a:off x="8263684" y="2332558"/>
            <a:ext cx="3836021" cy="954107"/>
          </a:xfrm>
          <a:prstGeom prst="rect">
            <a:avLst/>
          </a:prstGeom>
          <a:noFill/>
        </p:spPr>
        <p:txBody>
          <a:bodyPr wrap="square">
            <a:spAutoFit/>
          </a:bodyPr>
          <a:lstStyle/>
          <a:p>
            <a:r>
              <a:rPr lang="es-PE" sz="1400" dirty="0">
                <a:hlinkClick r:id="rId2"/>
              </a:rPr>
              <a:t>http://www.bibliotecaminsal.cl/wp/wp-content/uploads/2015/06/Mercedes-Fernandez-Menendez.pdf</a:t>
            </a:r>
            <a:endParaRPr lang="es-PE" sz="1400" dirty="0"/>
          </a:p>
          <a:p>
            <a:endParaRPr lang="es-PE" sz="1400" dirty="0"/>
          </a:p>
        </p:txBody>
      </p:sp>
      <p:pic>
        <p:nvPicPr>
          <p:cNvPr id="6" name="Imagen 5">
            <a:extLst>
              <a:ext uri="{FF2B5EF4-FFF2-40B4-BE49-F238E27FC236}">
                <a16:creationId xmlns:a16="http://schemas.microsoft.com/office/drawing/2014/main" id="{7F61BB25-F718-573A-C010-0075E204AE7E}"/>
              </a:ext>
            </a:extLst>
          </p:cNvPr>
          <p:cNvPicPr>
            <a:picLocks noChangeAspect="1"/>
          </p:cNvPicPr>
          <p:nvPr/>
        </p:nvPicPr>
        <p:blipFill>
          <a:blip r:embed="rId3"/>
          <a:stretch>
            <a:fillRect/>
          </a:stretch>
        </p:blipFill>
        <p:spPr>
          <a:xfrm>
            <a:off x="7539487" y="3791886"/>
            <a:ext cx="4560218" cy="3040145"/>
          </a:xfrm>
          <a:prstGeom prst="rect">
            <a:avLst/>
          </a:prstGeom>
        </p:spPr>
      </p:pic>
    </p:spTree>
    <p:extLst>
      <p:ext uri="{BB962C8B-B14F-4D97-AF65-F5344CB8AC3E}">
        <p14:creationId xmlns:p14="http://schemas.microsoft.com/office/powerpoint/2010/main" val="258139896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DD1591F-F7EB-7C0B-5665-9BD25333DBDE}"/>
              </a:ext>
            </a:extLst>
          </p:cNvPr>
          <p:cNvSpPr>
            <a:spLocks noGrp="1"/>
          </p:cNvSpPr>
          <p:nvPr>
            <p:ph type="title"/>
          </p:nvPr>
        </p:nvSpPr>
        <p:spPr/>
        <p:txBody>
          <a:bodyPr>
            <a:normAutofit/>
          </a:bodyPr>
          <a:lstStyle/>
          <a:p>
            <a:r>
              <a:rPr lang="es-PE" sz="2800" dirty="0"/>
              <a:t>GESTORES BIBLIOGRAFICOS</a:t>
            </a:r>
          </a:p>
        </p:txBody>
      </p:sp>
      <p:sp>
        <p:nvSpPr>
          <p:cNvPr id="3" name="Marcador de contenido 2">
            <a:extLst>
              <a:ext uri="{FF2B5EF4-FFF2-40B4-BE49-F238E27FC236}">
                <a16:creationId xmlns:a16="http://schemas.microsoft.com/office/drawing/2014/main" id="{E3369219-14A7-E8B8-3A61-736B4A09DC3C}"/>
              </a:ext>
            </a:extLst>
          </p:cNvPr>
          <p:cNvSpPr>
            <a:spLocks noGrp="1"/>
          </p:cNvSpPr>
          <p:nvPr>
            <p:ph idx="1"/>
          </p:nvPr>
        </p:nvSpPr>
        <p:spPr>
          <a:xfrm>
            <a:off x="4192858" y="1825625"/>
            <a:ext cx="7160941" cy="4351338"/>
          </a:xfrm>
        </p:spPr>
        <p:txBody>
          <a:bodyPr>
            <a:normAutofit/>
          </a:bodyPr>
          <a:lstStyle/>
          <a:p>
            <a:pPr marL="0" indent="0" algn="ctr">
              <a:lnSpc>
                <a:spcPct val="150000"/>
              </a:lnSpc>
              <a:buNone/>
            </a:pPr>
            <a:r>
              <a:rPr lang="es-MX" sz="2000" b="0" i="0" dirty="0">
                <a:solidFill>
                  <a:srgbClr val="555555"/>
                </a:solidFill>
                <a:effectLst/>
                <a:latin typeface="Convergence"/>
              </a:rPr>
              <a:t>Los </a:t>
            </a:r>
            <a:r>
              <a:rPr lang="es-MX" sz="2000" b="1" i="0" dirty="0">
                <a:solidFill>
                  <a:srgbClr val="555555"/>
                </a:solidFill>
                <a:effectLst/>
                <a:latin typeface="Convergence"/>
              </a:rPr>
              <a:t>gestores bibliográficos</a:t>
            </a:r>
            <a:r>
              <a:rPr lang="es-MX" sz="2000" b="0" i="0" dirty="0">
                <a:solidFill>
                  <a:srgbClr val="555555"/>
                </a:solidFill>
                <a:effectLst/>
                <a:latin typeface="Convergence"/>
              </a:rPr>
              <a:t> son herramientas que recogen las referencias bibliográficas de las bases de datos de investigación y permiten organizar las citas y la bibliografía para tus proyectos.</a:t>
            </a:r>
          </a:p>
          <a:p>
            <a:pPr marL="0" indent="0" algn="ctr">
              <a:lnSpc>
                <a:spcPct val="150000"/>
              </a:lnSpc>
              <a:buNone/>
            </a:pPr>
            <a:r>
              <a:rPr lang="es-MX" sz="2000" b="0" i="0" dirty="0">
                <a:solidFill>
                  <a:srgbClr val="555555"/>
                </a:solidFill>
                <a:effectLst/>
                <a:latin typeface="Convergence"/>
              </a:rPr>
              <a:t>Facilitan la intercalación de las referencias seleccionadas en los manuscritos; sirven de interfases para las búsquedas directas en algunos sistemas, y facilitan el trabajo colaborativo a través del intercambio de bibliografías.</a:t>
            </a:r>
            <a:endParaRPr lang="es-PE" sz="2000" dirty="0"/>
          </a:p>
        </p:txBody>
      </p:sp>
      <p:sp>
        <p:nvSpPr>
          <p:cNvPr id="5" name="CuadroTexto 4">
            <a:extLst>
              <a:ext uri="{FF2B5EF4-FFF2-40B4-BE49-F238E27FC236}">
                <a16:creationId xmlns:a16="http://schemas.microsoft.com/office/drawing/2014/main" id="{E42D03C0-29E4-46D2-100D-D9DD2A41D3E0}"/>
              </a:ext>
            </a:extLst>
          </p:cNvPr>
          <p:cNvSpPr txBox="1"/>
          <p:nvPr/>
        </p:nvSpPr>
        <p:spPr>
          <a:xfrm>
            <a:off x="493442" y="5573236"/>
            <a:ext cx="3699416" cy="738664"/>
          </a:xfrm>
          <a:prstGeom prst="rect">
            <a:avLst/>
          </a:prstGeom>
          <a:noFill/>
        </p:spPr>
        <p:txBody>
          <a:bodyPr wrap="square">
            <a:spAutoFit/>
          </a:bodyPr>
          <a:lstStyle/>
          <a:p>
            <a:r>
              <a:rPr lang="es-PE" sz="1400" dirty="0">
                <a:hlinkClick r:id="rId2"/>
              </a:rPr>
              <a:t>https://meisys.es/noticias/la-importancia-de-una-bibliografia-correcta-y-como-conseguirlo/</a:t>
            </a:r>
            <a:endParaRPr lang="es-PE" sz="1400" dirty="0"/>
          </a:p>
          <a:p>
            <a:endParaRPr lang="es-PE" sz="1400" dirty="0"/>
          </a:p>
        </p:txBody>
      </p:sp>
    </p:spTree>
    <p:extLst>
      <p:ext uri="{BB962C8B-B14F-4D97-AF65-F5344CB8AC3E}">
        <p14:creationId xmlns:p14="http://schemas.microsoft.com/office/powerpoint/2010/main" val="25162828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8A09C57-D12D-BF0C-6D18-35904B5F4655}"/>
              </a:ext>
            </a:extLst>
          </p:cNvPr>
          <p:cNvSpPr>
            <a:spLocks noGrp="1"/>
          </p:cNvSpPr>
          <p:nvPr>
            <p:ph type="title"/>
          </p:nvPr>
        </p:nvSpPr>
        <p:spPr/>
        <p:txBody>
          <a:bodyPr>
            <a:normAutofit/>
          </a:bodyPr>
          <a:lstStyle/>
          <a:p>
            <a:r>
              <a:rPr lang="es-PE" sz="2800" dirty="0"/>
              <a:t>CITAS Y REFERENCIAS. USO.</a:t>
            </a:r>
          </a:p>
        </p:txBody>
      </p:sp>
      <p:sp>
        <p:nvSpPr>
          <p:cNvPr id="5" name="Marcador de contenido 4">
            <a:extLst>
              <a:ext uri="{FF2B5EF4-FFF2-40B4-BE49-F238E27FC236}">
                <a16:creationId xmlns:a16="http://schemas.microsoft.com/office/drawing/2014/main" id="{B13CA0E3-81AD-C984-E846-5FE4F87E5593}"/>
              </a:ext>
            </a:extLst>
          </p:cNvPr>
          <p:cNvSpPr>
            <a:spLocks noGrp="1"/>
          </p:cNvSpPr>
          <p:nvPr>
            <p:ph idx="1"/>
          </p:nvPr>
        </p:nvSpPr>
        <p:spPr>
          <a:xfrm>
            <a:off x="6288656" y="1727380"/>
            <a:ext cx="5469148" cy="5130620"/>
          </a:xfrm>
        </p:spPr>
        <p:txBody>
          <a:bodyPr>
            <a:normAutofit fontScale="70000" lnSpcReduction="20000"/>
          </a:bodyPr>
          <a:lstStyle/>
          <a:p>
            <a:pPr algn="just">
              <a:lnSpc>
                <a:spcPct val="150000"/>
              </a:lnSpc>
              <a:buFont typeface="Arial" panose="020B0604020202020204" pitchFamily="34" charset="0"/>
              <a:buChar char="•"/>
            </a:pPr>
            <a:r>
              <a:rPr lang="es-MX" sz="2000" i="0" dirty="0">
                <a:solidFill>
                  <a:srgbClr val="333333"/>
                </a:solidFill>
                <a:effectLst/>
                <a:latin typeface="Arial" panose="020B0604020202020204" pitchFamily="34" charset="0"/>
              </a:rPr>
              <a:t>Dar crédito a las ideas ajenas que usemos en un trabajo.</a:t>
            </a:r>
          </a:p>
          <a:p>
            <a:pPr algn="just">
              <a:lnSpc>
                <a:spcPct val="150000"/>
              </a:lnSpc>
              <a:buFont typeface="Arial" panose="020B0604020202020204" pitchFamily="34" charset="0"/>
              <a:buChar char="•"/>
            </a:pPr>
            <a:r>
              <a:rPr lang="es-MX" sz="2000" i="0" dirty="0">
                <a:solidFill>
                  <a:srgbClr val="333333"/>
                </a:solidFill>
                <a:effectLst/>
                <a:latin typeface="Arial" panose="020B0604020202020204" pitchFamily="34" charset="0"/>
              </a:rPr>
              <a:t>En un sentido amplio, unen un trabajo actual con uno anterior.</a:t>
            </a:r>
          </a:p>
          <a:p>
            <a:pPr algn="just">
              <a:lnSpc>
                <a:spcPct val="150000"/>
              </a:lnSpc>
              <a:buFont typeface="Arial" panose="020B0604020202020204" pitchFamily="34" charset="0"/>
              <a:buChar char="•"/>
            </a:pPr>
            <a:r>
              <a:rPr lang="es-MX" sz="2000" i="0" dirty="0">
                <a:solidFill>
                  <a:srgbClr val="333333"/>
                </a:solidFill>
                <a:effectLst/>
                <a:latin typeface="Arial" panose="020B0604020202020204" pitchFamily="34" charset="0"/>
              </a:rPr>
              <a:t>Evitar  el plagio.</a:t>
            </a:r>
          </a:p>
          <a:p>
            <a:pPr algn="just">
              <a:lnSpc>
                <a:spcPct val="150000"/>
              </a:lnSpc>
              <a:buFont typeface="Arial" panose="020B0604020202020204" pitchFamily="34" charset="0"/>
              <a:buChar char="•"/>
            </a:pPr>
            <a:r>
              <a:rPr lang="es-MX" sz="2000" i="0" dirty="0">
                <a:solidFill>
                  <a:srgbClr val="333333"/>
                </a:solidFill>
                <a:effectLst/>
                <a:latin typeface="Arial" panose="020B0604020202020204" pitchFamily="34" charset="0"/>
              </a:rPr>
              <a:t>Identificar la publicación de la que fue tomado el tema o la idea referida en el texto.</a:t>
            </a:r>
          </a:p>
          <a:p>
            <a:pPr algn="just">
              <a:lnSpc>
                <a:spcPct val="150000"/>
              </a:lnSpc>
              <a:buFont typeface="Arial" panose="020B0604020202020204" pitchFamily="34" charset="0"/>
              <a:buChar char="•"/>
            </a:pPr>
            <a:r>
              <a:rPr lang="es-MX" sz="2000" i="0" dirty="0">
                <a:solidFill>
                  <a:srgbClr val="333333"/>
                </a:solidFill>
                <a:effectLst/>
                <a:latin typeface="Arial" panose="020B0604020202020204" pitchFamily="34" charset="0"/>
              </a:rPr>
              <a:t>Facilitar la búsqueda de la fuente a los lectores del documento (para entender la idea, analizar los métodos empleados, localizar datos concretos).</a:t>
            </a:r>
          </a:p>
          <a:p>
            <a:pPr algn="just">
              <a:lnSpc>
                <a:spcPct val="150000"/>
              </a:lnSpc>
              <a:buFont typeface="Arial" panose="020B0604020202020204" pitchFamily="34" charset="0"/>
              <a:buChar char="•"/>
            </a:pPr>
            <a:r>
              <a:rPr lang="es-MX" sz="2000" i="0" dirty="0">
                <a:solidFill>
                  <a:srgbClr val="333333"/>
                </a:solidFill>
                <a:effectLst/>
                <a:latin typeface="Arial" panose="020B0604020202020204" pitchFamily="34" charset="0"/>
              </a:rPr>
              <a:t>En general: para encontrar un documento en un catálogo de biblioteca, en una librería, en una base de datos y también para enlazar con documentos electrónicos.</a:t>
            </a:r>
          </a:p>
          <a:p>
            <a:pPr>
              <a:lnSpc>
                <a:spcPct val="150000"/>
              </a:lnSpc>
            </a:pPr>
            <a:endParaRPr lang="es-PE" sz="2000" dirty="0"/>
          </a:p>
        </p:txBody>
      </p:sp>
      <p:sp>
        <p:nvSpPr>
          <p:cNvPr id="7" name="CuadroTexto 6">
            <a:extLst>
              <a:ext uri="{FF2B5EF4-FFF2-40B4-BE49-F238E27FC236}">
                <a16:creationId xmlns:a16="http://schemas.microsoft.com/office/drawing/2014/main" id="{FD2B0464-13CB-7CA6-9B25-A2421FAAE578}"/>
              </a:ext>
            </a:extLst>
          </p:cNvPr>
          <p:cNvSpPr txBox="1"/>
          <p:nvPr/>
        </p:nvSpPr>
        <p:spPr>
          <a:xfrm>
            <a:off x="670407" y="1914175"/>
            <a:ext cx="4470936" cy="523220"/>
          </a:xfrm>
          <a:prstGeom prst="rect">
            <a:avLst/>
          </a:prstGeom>
          <a:noFill/>
        </p:spPr>
        <p:txBody>
          <a:bodyPr wrap="square">
            <a:spAutoFit/>
          </a:bodyPr>
          <a:lstStyle/>
          <a:p>
            <a:r>
              <a:rPr lang="es-PE" sz="1400" dirty="0">
                <a:hlinkClick r:id="rId2"/>
              </a:rPr>
              <a:t>https://guiasbus.us.es/gestoresbibliograficos/porquecitar</a:t>
            </a:r>
            <a:endParaRPr lang="es-PE" sz="1400" dirty="0"/>
          </a:p>
          <a:p>
            <a:endParaRPr lang="es-PE" sz="1400" dirty="0"/>
          </a:p>
        </p:txBody>
      </p:sp>
      <p:pic>
        <p:nvPicPr>
          <p:cNvPr id="8" name="Imagen 7">
            <a:extLst>
              <a:ext uri="{FF2B5EF4-FFF2-40B4-BE49-F238E27FC236}">
                <a16:creationId xmlns:a16="http://schemas.microsoft.com/office/drawing/2014/main" id="{44E3A7E4-8BFD-E267-6D2C-BD1D7BB0E74F}"/>
              </a:ext>
            </a:extLst>
          </p:cNvPr>
          <p:cNvPicPr>
            <a:picLocks noChangeAspect="1"/>
          </p:cNvPicPr>
          <p:nvPr/>
        </p:nvPicPr>
        <p:blipFill>
          <a:blip r:embed="rId3"/>
          <a:stretch>
            <a:fillRect/>
          </a:stretch>
        </p:blipFill>
        <p:spPr>
          <a:xfrm>
            <a:off x="1" y="3707322"/>
            <a:ext cx="6409426" cy="3150678"/>
          </a:xfrm>
          <a:prstGeom prst="rect">
            <a:avLst/>
          </a:prstGeom>
        </p:spPr>
      </p:pic>
    </p:spTree>
    <p:extLst>
      <p:ext uri="{BB962C8B-B14F-4D97-AF65-F5344CB8AC3E}">
        <p14:creationId xmlns:p14="http://schemas.microsoft.com/office/powerpoint/2010/main" val="271812037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7567E8A-F9D2-39DE-8EDD-FE4A5B7835F8}"/>
              </a:ext>
            </a:extLst>
          </p:cNvPr>
          <p:cNvSpPr>
            <a:spLocks noGrp="1"/>
          </p:cNvSpPr>
          <p:nvPr>
            <p:ph type="title"/>
          </p:nvPr>
        </p:nvSpPr>
        <p:spPr/>
        <p:txBody>
          <a:bodyPr>
            <a:normAutofit/>
          </a:bodyPr>
          <a:lstStyle/>
          <a:p>
            <a:pPr algn="ctr"/>
            <a:r>
              <a:rPr lang="es-PE" sz="2800" dirty="0"/>
              <a:t>TAREA 4: REFERENCIAS BIBLIOGRAFICAS</a:t>
            </a:r>
            <a:br>
              <a:rPr lang="es-PE" sz="2800" dirty="0"/>
            </a:br>
            <a:r>
              <a:rPr lang="es-PE" sz="1600" dirty="0"/>
              <a:t>(12 de octubre, 2022)</a:t>
            </a:r>
          </a:p>
        </p:txBody>
      </p:sp>
      <p:sp>
        <p:nvSpPr>
          <p:cNvPr id="3" name="Marcador de contenido 2">
            <a:extLst>
              <a:ext uri="{FF2B5EF4-FFF2-40B4-BE49-F238E27FC236}">
                <a16:creationId xmlns:a16="http://schemas.microsoft.com/office/drawing/2014/main" id="{24D0A325-9017-D585-2FD8-8F2C44A474A8}"/>
              </a:ext>
            </a:extLst>
          </p:cNvPr>
          <p:cNvSpPr>
            <a:spLocks noGrp="1"/>
          </p:cNvSpPr>
          <p:nvPr>
            <p:ph sz="half" idx="1"/>
          </p:nvPr>
        </p:nvSpPr>
        <p:spPr/>
        <p:txBody>
          <a:bodyPr anchor="ctr">
            <a:normAutofit fontScale="70000" lnSpcReduction="20000"/>
          </a:bodyPr>
          <a:lstStyle/>
          <a:p>
            <a:pPr lvl="1"/>
            <a:r>
              <a:rPr lang="es-PE" dirty="0">
                <a:solidFill>
                  <a:srgbClr val="FF0000"/>
                </a:solidFill>
              </a:rPr>
              <a:t>I. PLANTEAMIENTO DEL PROBLEMA</a:t>
            </a:r>
          </a:p>
          <a:p>
            <a:pPr lvl="2"/>
            <a:r>
              <a:rPr lang="es-PE" dirty="0">
                <a:solidFill>
                  <a:srgbClr val="FF0000"/>
                </a:solidFill>
              </a:rPr>
              <a:t>1.1 Análisis del contexto</a:t>
            </a:r>
          </a:p>
          <a:p>
            <a:pPr lvl="2"/>
            <a:r>
              <a:rPr lang="es-PE" dirty="0">
                <a:solidFill>
                  <a:srgbClr val="FF0000"/>
                </a:solidFill>
              </a:rPr>
              <a:t>1.2 Formulación del problema</a:t>
            </a:r>
          </a:p>
          <a:p>
            <a:pPr lvl="3"/>
            <a:r>
              <a:rPr lang="es-PE" dirty="0">
                <a:solidFill>
                  <a:srgbClr val="FF0000"/>
                </a:solidFill>
              </a:rPr>
              <a:t>1.2.1 Problema principal</a:t>
            </a:r>
          </a:p>
          <a:p>
            <a:pPr lvl="3"/>
            <a:r>
              <a:rPr lang="es-PE" dirty="0">
                <a:solidFill>
                  <a:srgbClr val="FF0000"/>
                </a:solidFill>
              </a:rPr>
              <a:t>1.2.2.Problemas específicos</a:t>
            </a:r>
          </a:p>
          <a:p>
            <a:pPr lvl="2"/>
            <a:r>
              <a:rPr lang="es-PE" dirty="0">
                <a:solidFill>
                  <a:srgbClr val="FF0000"/>
                </a:solidFill>
              </a:rPr>
              <a:t>1.3 Justificación de la investigación</a:t>
            </a:r>
          </a:p>
          <a:p>
            <a:pPr lvl="3"/>
            <a:r>
              <a:rPr lang="es-PE" dirty="0">
                <a:solidFill>
                  <a:srgbClr val="FF0000"/>
                </a:solidFill>
              </a:rPr>
              <a:t>1.3.1 Justificación Teórica</a:t>
            </a:r>
          </a:p>
          <a:p>
            <a:pPr lvl="3"/>
            <a:r>
              <a:rPr lang="es-PE" dirty="0">
                <a:solidFill>
                  <a:srgbClr val="FF0000"/>
                </a:solidFill>
              </a:rPr>
              <a:t>1.3.2 Justificación práctica</a:t>
            </a:r>
          </a:p>
          <a:p>
            <a:pPr lvl="3"/>
            <a:r>
              <a:rPr lang="es-PE" dirty="0">
                <a:solidFill>
                  <a:srgbClr val="FF0000"/>
                </a:solidFill>
              </a:rPr>
              <a:t>1.3.3 Justificación metodológica</a:t>
            </a:r>
          </a:p>
          <a:p>
            <a:pPr lvl="2"/>
            <a:r>
              <a:rPr lang="es-PE" dirty="0">
                <a:solidFill>
                  <a:srgbClr val="FF0000"/>
                </a:solidFill>
              </a:rPr>
              <a:t>1.4 Objetivos de la investigación</a:t>
            </a:r>
          </a:p>
          <a:p>
            <a:pPr lvl="3"/>
            <a:r>
              <a:rPr lang="es-PE" dirty="0">
                <a:solidFill>
                  <a:srgbClr val="FF0000"/>
                </a:solidFill>
              </a:rPr>
              <a:t>1.4.1 Objetivo principal</a:t>
            </a:r>
          </a:p>
          <a:p>
            <a:pPr lvl="3"/>
            <a:r>
              <a:rPr lang="es-PE" dirty="0">
                <a:solidFill>
                  <a:srgbClr val="FF0000"/>
                </a:solidFill>
              </a:rPr>
              <a:t>1.4.2 Objetivos específicos</a:t>
            </a:r>
          </a:p>
          <a:p>
            <a:pPr lvl="1"/>
            <a:r>
              <a:rPr lang="es-PE" dirty="0"/>
              <a:t>II. MARCO TEORICO</a:t>
            </a:r>
          </a:p>
          <a:p>
            <a:pPr lvl="1"/>
            <a:r>
              <a:rPr lang="es-PE" dirty="0"/>
              <a:t>III, HIPOTESIS DE LA INVESTIGACIÓN</a:t>
            </a:r>
          </a:p>
          <a:p>
            <a:pPr lvl="1"/>
            <a:r>
              <a:rPr lang="es-PE" dirty="0"/>
              <a:t>IV. METODOLOGÍA DE LA INVESTIGACION</a:t>
            </a:r>
          </a:p>
          <a:p>
            <a:pPr lvl="1"/>
            <a:r>
              <a:rPr lang="es-PE" dirty="0"/>
              <a:t>V. PRESUPUESTO</a:t>
            </a:r>
          </a:p>
          <a:p>
            <a:pPr lvl="1"/>
            <a:r>
              <a:rPr lang="es-PE" dirty="0"/>
              <a:t>VI. CRONOGRAMA DE INVESTIGACIÓN</a:t>
            </a:r>
          </a:p>
          <a:p>
            <a:pPr lvl="1"/>
            <a:r>
              <a:rPr lang="es-PE" dirty="0">
                <a:solidFill>
                  <a:srgbClr val="FF0000"/>
                </a:solidFill>
              </a:rPr>
              <a:t>VII. REFERENCIAS BIBLIOGRÁFICAS</a:t>
            </a:r>
          </a:p>
          <a:p>
            <a:pPr lvl="1"/>
            <a:r>
              <a:rPr lang="es-PE" dirty="0"/>
              <a:t>ANEXOS</a:t>
            </a:r>
          </a:p>
        </p:txBody>
      </p:sp>
      <p:sp>
        <p:nvSpPr>
          <p:cNvPr id="6" name="Marcador de contenido 5">
            <a:extLst>
              <a:ext uri="{FF2B5EF4-FFF2-40B4-BE49-F238E27FC236}">
                <a16:creationId xmlns:a16="http://schemas.microsoft.com/office/drawing/2014/main" id="{483E2CCB-D319-0B60-2477-D873C9D516E5}"/>
              </a:ext>
            </a:extLst>
          </p:cNvPr>
          <p:cNvSpPr>
            <a:spLocks noGrp="1"/>
          </p:cNvSpPr>
          <p:nvPr>
            <p:ph sz="half" idx="2"/>
          </p:nvPr>
        </p:nvSpPr>
        <p:spPr>
          <a:xfrm>
            <a:off x="7004482" y="2265573"/>
            <a:ext cx="4349318" cy="1603375"/>
          </a:xfrm>
        </p:spPr>
        <p:txBody>
          <a:bodyPr anchor="ctr">
            <a:normAutofit fontScale="70000" lnSpcReduction="20000"/>
          </a:bodyPr>
          <a:lstStyle/>
          <a:p>
            <a:r>
              <a:rPr lang="es-PE" sz="2000" dirty="0"/>
              <a:t>Identifique e incluya en el Plan de investigación Económica 30 documentos que su grupo aplicará en la investigación que está realizando. </a:t>
            </a:r>
          </a:p>
          <a:p>
            <a:r>
              <a:rPr lang="es-PE" sz="2000" dirty="0"/>
              <a:t>Los documentos deben ser desde el año 2010 hasta la fecha (2022).</a:t>
            </a:r>
          </a:p>
          <a:p>
            <a:r>
              <a:rPr lang="es-PE" sz="2000" dirty="0"/>
              <a:t>Aplique las normas APA, Séptima edición.</a:t>
            </a:r>
          </a:p>
        </p:txBody>
      </p:sp>
      <p:sp>
        <p:nvSpPr>
          <p:cNvPr id="5" name="CuadroTexto 4">
            <a:extLst>
              <a:ext uri="{FF2B5EF4-FFF2-40B4-BE49-F238E27FC236}">
                <a16:creationId xmlns:a16="http://schemas.microsoft.com/office/drawing/2014/main" id="{01AF27D9-2132-DB48-7880-FFE1CF50C838}"/>
              </a:ext>
            </a:extLst>
          </p:cNvPr>
          <p:cNvSpPr txBox="1"/>
          <p:nvPr/>
        </p:nvSpPr>
        <p:spPr>
          <a:xfrm>
            <a:off x="695069" y="6354375"/>
            <a:ext cx="6094562" cy="461665"/>
          </a:xfrm>
          <a:prstGeom prst="rect">
            <a:avLst/>
          </a:prstGeom>
          <a:noFill/>
        </p:spPr>
        <p:txBody>
          <a:bodyPr wrap="square">
            <a:spAutoFit/>
          </a:bodyPr>
          <a:lstStyle/>
          <a:p>
            <a:r>
              <a:rPr lang="es-PE" sz="1200" dirty="0">
                <a:hlinkClick r:id="rId2"/>
              </a:rPr>
              <a:t>https://upg.administracion.unmsm.edu.pe/images/tesis/DIRECTIVA-080-TESIS.pdf</a:t>
            </a:r>
            <a:endParaRPr lang="es-PE" sz="1200" dirty="0"/>
          </a:p>
          <a:p>
            <a:endParaRPr lang="es-PE" sz="1200" dirty="0"/>
          </a:p>
        </p:txBody>
      </p:sp>
      <p:pic>
        <p:nvPicPr>
          <p:cNvPr id="4" name="Imagen 3">
            <a:extLst>
              <a:ext uri="{FF2B5EF4-FFF2-40B4-BE49-F238E27FC236}">
                <a16:creationId xmlns:a16="http://schemas.microsoft.com/office/drawing/2014/main" id="{53688F0D-22AA-27B2-0DD2-DFF4C36244C6}"/>
              </a:ext>
            </a:extLst>
          </p:cNvPr>
          <p:cNvPicPr>
            <a:picLocks noChangeAspect="1"/>
          </p:cNvPicPr>
          <p:nvPr/>
        </p:nvPicPr>
        <p:blipFill>
          <a:blip r:embed="rId3"/>
          <a:stretch>
            <a:fillRect/>
          </a:stretch>
        </p:blipFill>
        <p:spPr>
          <a:xfrm>
            <a:off x="8467981" y="5343525"/>
            <a:ext cx="3028950" cy="1514475"/>
          </a:xfrm>
          <a:prstGeom prst="rect">
            <a:avLst/>
          </a:prstGeom>
        </p:spPr>
      </p:pic>
    </p:spTree>
    <p:extLst>
      <p:ext uri="{BB962C8B-B14F-4D97-AF65-F5344CB8AC3E}">
        <p14:creationId xmlns:p14="http://schemas.microsoft.com/office/powerpoint/2010/main" val="229211100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E387E447-5764-0A7D-8227-BED4ACC94863}"/>
              </a:ext>
            </a:extLst>
          </p:cNvPr>
          <p:cNvSpPr>
            <a:spLocks noGrp="1"/>
          </p:cNvSpPr>
          <p:nvPr>
            <p:ph type="ctrTitle"/>
          </p:nvPr>
        </p:nvSpPr>
        <p:spPr/>
        <p:txBody>
          <a:bodyPr>
            <a:normAutofit/>
          </a:bodyPr>
          <a:lstStyle/>
          <a:p>
            <a:r>
              <a:rPr lang="es-PE" sz="3600" dirty="0"/>
              <a:t>TEMA 5: </a:t>
            </a:r>
            <a:br>
              <a:rPr lang="es-PE" sz="3600" dirty="0"/>
            </a:br>
            <a:r>
              <a:rPr lang="es-PE" sz="3600" dirty="0"/>
              <a:t>ELABORACIÓN DEL MARCO TEORICO</a:t>
            </a:r>
          </a:p>
        </p:txBody>
      </p:sp>
      <p:sp>
        <p:nvSpPr>
          <p:cNvPr id="5" name="Subtítulo 4">
            <a:extLst>
              <a:ext uri="{FF2B5EF4-FFF2-40B4-BE49-F238E27FC236}">
                <a16:creationId xmlns:a16="http://schemas.microsoft.com/office/drawing/2014/main" id="{28C09AEE-2084-F8D3-598F-B5D0FBAB0F4A}"/>
              </a:ext>
            </a:extLst>
          </p:cNvPr>
          <p:cNvSpPr>
            <a:spLocks noGrp="1"/>
          </p:cNvSpPr>
          <p:nvPr>
            <p:ph type="subTitle" idx="1"/>
          </p:nvPr>
        </p:nvSpPr>
        <p:spPr/>
        <p:txBody>
          <a:bodyPr/>
          <a:lstStyle/>
          <a:p>
            <a:endParaRPr lang="es-PE" dirty="0"/>
          </a:p>
        </p:txBody>
      </p:sp>
    </p:spTree>
    <p:extLst>
      <p:ext uri="{BB962C8B-B14F-4D97-AF65-F5344CB8AC3E}">
        <p14:creationId xmlns:p14="http://schemas.microsoft.com/office/powerpoint/2010/main" val="165488928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235630D-336B-05FA-9CA4-A33E111BB616}"/>
              </a:ext>
            </a:extLst>
          </p:cNvPr>
          <p:cNvSpPr>
            <a:spLocks noGrp="1"/>
          </p:cNvSpPr>
          <p:nvPr>
            <p:ph type="title"/>
          </p:nvPr>
        </p:nvSpPr>
        <p:spPr/>
        <p:txBody>
          <a:bodyPr>
            <a:normAutofit/>
          </a:bodyPr>
          <a:lstStyle/>
          <a:p>
            <a:r>
              <a:rPr lang="es-PE" sz="2800" dirty="0"/>
              <a:t>ALGUNOS COMENTARIOS UTILES PARA EL PLAN DE INVESTIGACIÓN </a:t>
            </a:r>
            <a:br>
              <a:rPr lang="es-PE" sz="2800" dirty="0"/>
            </a:br>
            <a:r>
              <a:rPr lang="es-PE" sz="2800" dirty="0"/>
              <a:t>(Y LA MISMA INVESTIGACION)</a:t>
            </a:r>
          </a:p>
        </p:txBody>
      </p:sp>
      <p:sp>
        <p:nvSpPr>
          <p:cNvPr id="3" name="Marcador de contenido 2">
            <a:extLst>
              <a:ext uri="{FF2B5EF4-FFF2-40B4-BE49-F238E27FC236}">
                <a16:creationId xmlns:a16="http://schemas.microsoft.com/office/drawing/2014/main" id="{9963D56C-D566-F332-B2C5-5BA58372C641}"/>
              </a:ext>
            </a:extLst>
          </p:cNvPr>
          <p:cNvSpPr>
            <a:spLocks noGrp="1"/>
          </p:cNvSpPr>
          <p:nvPr>
            <p:ph idx="1"/>
          </p:nvPr>
        </p:nvSpPr>
        <p:spPr>
          <a:xfrm>
            <a:off x="838200" y="1825625"/>
            <a:ext cx="6565777" cy="4351338"/>
          </a:xfrm>
        </p:spPr>
        <p:txBody>
          <a:bodyPr anchor="ctr">
            <a:normAutofit/>
          </a:bodyPr>
          <a:lstStyle/>
          <a:p>
            <a:r>
              <a:rPr lang="es-PE" sz="2000" dirty="0"/>
              <a:t>No redactar en pasado ni futuro, en la medida de la posible.</a:t>
            </a:r>
          </a:p>
          <a:p>
            <a:r>
              <a:rPr lang="es-PE" sz="2000" dirty="0"/>
              <a:t>Cumplir con el horario de entrega.</a:t>
            </a:r>
          </a:p>
          <a:p>
            <a:r>
              <a:rPr lang="es-PE" sz="2000" dirty="0"/>
              <a:t>Los signos de puntuación deben permitir que el lector descanse y entienda.</a:t>
            </a:r>
          </a:p>
          <a:p>
            <a:r>
              <a:rPr lang="es-PE" sz="2000" dirty="0"/>
              <a:t>Hay redacción que es redundante.</a:t>
            </a:r>
          </a:p>
          <a:p>
            <a:r>
              <a:rPr lang="es-PE" sz="2000" dirty="0"/>
              <a:t>Los problemas de investigación se presentan en interrogante, no es afirmaciones.</a:t>
            </a:r>
          </a:p>
          <a:p>
            <a:r>
              <a:rPr lang="es-PE" sz="2000" dirty="0"/>
              <a:t>Una buena presentación desde el inicio de la investigación, incluye una carátula, índice y número de página.</a:t>
            </a:r>
          </a:p>
        </p:txBody>
      </p:sp>
      <p:pic>
        <p:nvPicPr>
          <p:cNvPr id="4" name="Imagen 3">
            <a:extLst>
              <a:ext uri="{FF2B5EF4-FFF2-40B4-BE49-F238E27FC236}">
                <a16:creationId xmlns:a16="http://schemas.microsoft.com/office/drawing/2014/main" id="{E7A0ACD6-51C2-88C3-998A-3BE5586E9038}"/>
              </a:ext>
            </a:extLst>
          </p:cNvPr>
          <p:cNvPicPr>
            <a:picLocks noChangeAspect="1"/>
          </p:cNvPicPr>
          <p:nvPr/>
        </p:nvPicPr>
        <p:blipFill>
          <a:blip r:embed="rId2"/>
          <a:stretch>
            <a:fillRect/>
          </a:stretch>
        </p:blipFill>
        <p:spPr>
          <a:xfrm>
            <a:off x="8044390" y="1825625"/>
            <a:ext cx="3458882" cy="4097045"/>
          </a:xfrm>
          <a:prstGeom prst="rect">
            <a:avLst/>
          </a:prstGeom>
        </p:spPr>
      </p:pic>
    </p:spTree>
    <p:extLst>
      <p:ext uri="{BB962C8B-B14F-4D97-AF65-F5344CB8AC3E}">
        <p14:creationId xmlns:p14="http://schemas.microsoft.com/office/powerpoint/2010/main" val="122376655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313B9AE-FFF2-2A0F-9277-47C8A49EC7CB}"/>
              </a:ext>
            </a:extLst>
          </p:cNvPr>
          <p:cNvSpPr>
            <a:spLocks noGrp="1"/>
          </p:cNvSpPr>
          <p:nvPr>
            <p:ph type="title"/>
          </p:nvPr>
        </p:nvSpPr>
        <p:spPr/>
        <p:txBody>
          <a:bodyPr>
            <a:noAutofit/>
          </a:bodyPr>
          <a:lstStyle/>
          <a:p>
            <a:r>
              <a:rPr lang="es-PE" sz="2800" b="1" dirty="0"/>
              <a:t>TEMA DE INVESTIGACION: </a:t>
            </a:r>
            <a:r>
              <a:rPr lang="es-PE" sz="2800" dirty="0"/>
              <a:t>IDENTIFICACIÓN DE LAS ACTIVIDADES DE LAS EMPRESAS PARA OBTENER PROVECHO DE LA PANDEMIA POSCOVID 19 EN LOS AÑOS 2022 - 2026</a:t>
            </a:r>
          </a:p>
        </p:txBody>
      </p:sp>
      <p:sp>
        <p:nvSpPr>
          <p:cNvPr id="3" name="Marcador de contenido 2">
            <a:extLst>
              <a:ext uri="{FF2B5EF4-FFF2-40B4-BE49-F238E27FC236}">
                <a16:creationId xmlns:a16="http://schemas.microsoft.com/office/drawing/2014/main" id="{C2A01685-3023-9C9C-3408-3BE3A14FE473}"/>
              </a:ext>
            </a:extLst>
          </p:cNvPr>
          <p:cNvSpPr>
            <a:spLocks noGrp="1"/>
          </p:cNvSpPr>
          <p:nvPr>
            <p:ph idx="1"/>
          </p:nvPr>
        </p:nvSpPr>
        <p:spPr>
          <a:xfrm>
            <a:off x="838201" y="3121765"/>
            <a:ext cx="3529613" cy="3030460"/>
          </a:xfrm>
        </p:spPr>
        <p:txBody>
          <a:bodyPr>
            <a:normAutofit lnSpcReduction="10000"/>
          </a:bodyPr>
          <a:lstStyle/>
          <a:p>
            <a:pPr marL="0" indent="0">
              <a:buNone/>
            </a:pPr>
            <a:r>
              <a:rPr lang="es-PE" b="1" dirty="0"/>
              <a:t>PROBLEMA DE INVESTIGACION</a:t>
            </a:r>
          </a:p>
          <a:p>
            <a:r>
              <a:rPr lang="es-PE" dirty="0"/>
              <a:t>¿CÓMO LAS EMPRESAS PUEDEN OBTENER PROVECHO DE LA PANDEMIA COVID 19 EN LOS AÑOS 2022 – 2026?</a:t>
            </a:r>
          </a:p>
        </p:txBody>
      </p:sp>
      <p:sp>
        <p:nvSpPr>
          <p:cNvPr id="4" name="Flecha: a la derecha 3">
            <a:extLst>
              <a:ext uri="{FF2B5EF4-FFF2-40B4-BE49-F238E27FC236}">
                <a16:creationId xmlns:a16="http://schemas.microsoft.com/office/drawing/2014/main" id="{D3DB6E9E-07EE-E8F5-231D-30B4B31F14F4}"/>
              </a:ext>
            </a:extLst>
          </p:cNvPr>
          <p:cNvSpPr/>
          <p:nvPr/>
        </p:nvSpPr>
        <p:spPr>
          <a:xfrm>
            <a:off x="5439422" y="4208016"/>
            <a:ext cx="1669002" cy="123399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5" name="Marcador de contenido 2">
            <a:extLst>
              <a:ext uri="{FF2B5EF4-FFF2-40B4-BE49-F238E27FC236}">
                <a16:creationId xmlns:a16="http://schemas.microsoft.com/office/drawing/2014/main" id="{9858EA9E-49D7-2CF9-C937-D7AB35ACD0E8}"/>
              </a:ext>
            </a:extLst>
          </p:cNvPr>
          <p:cNvSpPr txBox="1">
            <a:spLocks/>
          </p:cNvSpPr>
          <p:nvPr/>
        </p:nvSpPr>
        <p:spPr>
          <a:xfrm>
            <a:off x="7567474" y="3121765"/>
            <a:ext cx="4142173" cy="3030460"/>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s-PE" b="1" dirty="0"/>
              <a:t>OBJETIVO DE INVESTIGACION</a:t>
            </a:r>
          </a:p>
          <a:p>
            <a:r>
              <a:rPr lang="es-PE" dirty="0"/>
              <a:t>CONOCER LAS ACTIVIDADES DE LAS EMPRESAS PARA OBTENER PROVECHO DE LA PANDEMIA COVID 19 EN LOS AÑOS 2022 – 2026?</a:t>
            </a:r>
          </a:p>
        </p:txBody>
      </p:sp>
    </p:spTree>
    <p:extLst>
      <p:ext uri="{BB962C8B-B14F-4D97-AF65-F5344CB8AC3E}">
        <p14:creationId xmlns:p14="http://schemas.microsoft.com/office/powerpoint/2010/main" val="268568884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313B9AE-FFF2-2A0F-9277-47C8A49EC7CB}"/>
              </a:ext>
            </a:extLst>
          </p:cNvPr>
          <p:cNvSpPr>
            <a:spLocks noGrp="1"/>
          </p:cNvSpPr>
          <p:nvPr>
            <p:ph type="title"/>
          </p:nvPr>
        </p:nvSpPr>
        <p:spPr/>
        <p:txBody>
          <a:bodyPr>
            <a:noAutofit/>
          </a:bodyPr>
          <a:lstStyle/>
          <a:p>
            <a:r>
              <a:rPr lang="es-PE" sz="2800" b="1" dirty="0"/>
              <a:t>TEMA DE INVESTIGACION: </a:t>
            </a:r>
            <a:r>
              <a:rPr lang="es-PE" sz="2800" dirty="0"/>
              <a:t>IDENTIFICACIÓN DE LAS ACTIVIDADES DE LAS EMPRESAS PARA OBTENER PROVECHO DE LA PANDEMIA POSCOVID 19 EN LOS AÑOS 2022 - 2026</a:t>
            </a:r>
          </a:p>
        </p:txBody>
      </p:sp>
      <p:sp>
        <p:nvSpPr>
          <p:cNvPr id="3" name="Marcador de contenido 2">
            <a:extLst>
              <a:ext uri="{FF2B5EF4-FFF2-40B4-BE49-F238E27FC236}">
                <a16:creationId xmlns:a16="http://schemas.microsoft.com/office/drawing/2014/main" id="{C2A01685-3023-9C9C-3408-3BE3A14FE473}"/>
              </a:ext>
            </a:extLst>
          </p:cNvPr>
          <p:cNvSpPr>
            <a:spLocks noGrp="1"/>
          </p:cNvSpPr>
          <p:nvPr>
            <p:ph idx="1"/>
          </p:nvPr>
        </p:nvSpPr>
        <p:spPr/>
        <p:txBody>
          <a:bodyPr anchor="ctr">
            <a:normAutofit/>
          </a:bodyPr>
          <a:lstStyle/>
          <a:p>
            <a:pPr marL="0" indent="0">
              <a:buNone/>
            </a:pPr>
            <a:r>
              <a:rPr lang="es-PE" b="1" dirty="0"/>
              <a:t>2.2. MARCO TEORICO</a:t>
            </a:r>
          </a:p>
          <a:p>
            <a:r>
              <a:rPr lang="es-PE" dirty="0"/>
              <a:t>2.2.1 El efecto de la pandemia en las actividades comerciales</a:t>
            </a:r>
          </a:p>
          <a:p>
            <a:r>
              <a:rPr lang="es-PE" dirty="0"/>
              <a:t>2.2.2 Estrategias comerciales en tiempos de crisis</a:t>
            </a:r>
          </a:p>
          <a:p>
            <a:r>
              <a:rPr lang="es-PE" dirty="0"/>
              <a:t>2.2.3 Perspectivas del comercio en el período </a:t>
            </a:r>
            <a:r>
              <a:rPr lang="es-PE" dirty="0" err="1"/>
              <a:t>poscovid</a:t>
            </a:r>
            <a:r>
              <a:rPr lang="es-PE" dirty="0"/>
              <a:t> 19</a:t>
            </a:r>
          </a:p>
          <a:p>
            <a:r>
              <a:rPr lang="es-PE" dirty="0"/>
              <a:t>2.2.4 El comportamiento de la demanda en el período </a:t>
            </a:r>
            <a:r>
              <a:rPr lang="es-PE" dirty="0" err="1"/>
              <a:t>poscovid</a:t>
            </a:r>
            <a:r>
              <a:rPr lang="es-PE" dirty="0"/>
              <a:t> 2022.2026</a:t>
            </a:r>
          </a:p>
          <a:p>
            <a:endParaRPr lang="es-PE" dirty="0"/>
          </a:p>
        </p:txBody>
      </p:sp>
    </p:spTree>
    <p:extLst>
      <p:ext uri="{BB962C8B-B14F-4D97-AF65-F5344CB8AC3E}">
        <p14:creationId xmlns:p14="http://schemas.microsoft.com/office/powerpoint/2010/main" val="405912475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7567E8A-F9D2-39DE-8EDD-FE4A5B7835F8}"/>
              </a:ext>
            </a:extLst>
          </p:cNvPr>
          <p:cNvSpPr>
            <a:spLocks noGrp="1"/>
          </p:cNvSpPr>
          <p:nvPr>
            <p:ph type="title"/>
          </p:nvPr>
        </p:nvSpPr>
        <p:spPr>
          <a:xfrm>
            <a:off x="838200" y="365125"/>
            <a:ext cx="5181600" cy="1325563"/>
          </a:xfrm>
        </p:spPr>
        <p:txBody>
          <a:bodyPr>
            <a:normAutofit/>
          </a:bodyPr>
          <a:lstStyle/>
          <a:p>
            <a:pPr algn="ctr"/>
            <a:r>
              <a:rPr lang="es-PE" sz="2800" dirty="0"/>
              <a:t>AVANCES DEL PLAN</a:t>
            </a:r>
            <a:endParaRPr lang="es-PE" sz="1600" dirty="0"/>
          </a:p>
        </p:txBody>
      </p:sp>
      <p:sp>
        <p:nvSpPr>
          <p:cNvPr id="3" name="Marcador de contenido 2">
            <a:extLst>
              <a:ext uri="{FF2B5EF4-FFF2-40B4-BE49-F238E27FC236}">
                <a16:creationId xmlns:a16="http://schemas.microsoft.com/office/drawing/2014/main" id="{24D0A325-9017-D585-2FD8-8F2C44A474A8}"/>
              </a:ext>
            </a:extLst>
          </p:cNvPr>
          <p:cNvSpPr>
            <a:spLocks noGrp="1"/>
          </p:cNvSpPr>
          <p:nvPr>
            <p:ph sz="half" idx="1"/>
          </p:nvPr>
        </p:nvSpPr>
        <p:spPr/>
        <p:txBody>
          <a:bodyPr anchor="ctr">
            <a:normAutofit fontScale="92500" lnSpcReduction="20000"/>
          </a:bodyPr>
          <a:lstStyle/>
          <a:p>
            <a:pPr lvl="1"/>
            <a:r>
              <a:rPr lang="es-PE" dirty="0">
                <a:solidFill>
                  <a:srgbClr val="FF0000"/>
                </a:solidFill>
              </a:rPr>
              <a:t>I. PLANTEAMIENTO DEL PROBLEMA</a:t>
            </a:r>
          </a:p>
          <a:p>
            <a:pPr lvl="2"/>
            <a:r>
              <a:rPr lang="es-PE" dirty="0">
                <a:solidFill>
                  <a:srgbClr val="FF0000"/>
                </a:solidFill>
              </a:rPr>
              <a:t>1.1 Análisis del contexto</a:t>
            </a:r>
          </a:p>
          <a:p>
            <a:pPr lvl="2"/>
            <a:r>
              <a:rPr lang="es-PE" dirty="0">
                <a:solidFill>
                  <a:srgbClr val="FF0000"/>
                </a:solidFill>
              </a:rPr>
              <a:t>1.2 Formulación del problema</a:t>
            </a:r>
          </a:p>
          <a:p>
            <a:pPr lvl="3"/>
            <a:r>
              <a:rPr lang="es-PE" dirty="0">
                <a:solidFill>
                  <a:srgbClr val="FF0000"/>
                </a:solidFill>
              </a:rPr>
              <a:t>1.2.1 Problema principal</a:t>
            </a:r>
          </a:p>
          <a:p>
            <a:pPr lvl="3"/>
            <a:r>
              <a:rPr lang="es-PE" dirty="0">
                <a:solidFill>
                  <a:srgbClr val="FF0000"/>
                </a:solidFill>
              </a:rPr>
              <a:t>1.2.2.Problemas específicos</a:t>
            </a:r>
          </a:p>
          <a:p>
            <a:pPr lvl="2"/>
            <a:r>
              <a:rPr lang="es-PE" dirty="0">
                <a:solidFill>
                  <a:srgbClr val="FF0000"/>
                </a:solidFill>
              </a:rPr>
              <a:t>1.3 Justificación de la investigación</a:t>
            </a:r>
          </a:p>
          <a:p>
            <a:pPr lvl="3"/>
            <a:r>
              <a:rPr lang="es-PE" dirty="0">
                <a:solidFill>
                  <a:srgbClr val="FF0000"/>
                </a:solidFill>
              </a:rPr>
              <a:t>1.3.1 Justificación Teórica</a:t>
            </a:r>
          </a:p>
          <a:p>
            <a:pPr lvl="3"/>
            <a:r>
              <a:rPr lang="es-PE" dirty="0">
                <a:solidFill>
                  <a:srgbClr val="FF0000"/>
                </a:solidFill>
              </a:rPr>
              <a:t>1.3.2 Justificación práctica</a:t>
            </a:r>
          </a:p>
          <a:p>
            <a:pPr lvl="3"/>
            <a:r>
              <a:rPr lang="es-PE" dirty="0">
                <a:solidFill>
                  <a:srgbClr val="FF0000"/>
                </a:solidFill>
              </a:rPr>
              <a:t>1.3.3 Justificación metodológica</a:t>
            </a:r>
          </a:p>
          <a:p>
            <a:pPr lvl="2"/>
            <a:r>
              <a:rPr lang="es-PE" dirty="0">
                <a:solidFill>
                  <a:srgbClr val="FF0000"/>
                </a:solidFill>
              </a:rPr>
              <a:t>1.4 Objetivos de la investigación</a:t>
            </a:r>
          </a:p>
          <a:p>
            <a:pPr lvl="3"/>
            <a:r>
              <a:rPr lang="es-PE" dirty="0">
                <a:solidFill>
                  <a:srgbClr val="FF0000"/>
                </a:solidFill>
              </a:rPr>
              <a:t>1.4.1 Objetivo principal</a:t>
            </a:r>
          </a:p>
          <a:p>
            <a:pPr lvl="3"/>
            <a:r>
              <a:rPr lang="es-PE" dirty="0">
                <a:solidFill>
                  <a:srgbClr val="FF0000"/>
                </a:solidFill>
              </a:rPr>
              <a:t>1.4.2 Objetivos específicos</a:t>
            </a:r>
          </a:p>
          <a:p>
            <a:pPr lvl="1"/>
            <a:r>
              <a:rPr lang="es-PE" dirty="0"/>
              <a:t>II. MARCO TEORICO</a:t>
            </a:r>
          </a:p>
          <a:p>
            <a:pPr lvl="2"/>
            <a:r>
              <a:rPr lang="es-PE" dirty="0"/>
              <a:t>2.1 Antecedentes del problema</a:t>
            </a:r>
          </a:p>
          <a:p>
            <a:pPr lvl="2"/>
            <a:r>
              <a:rPr lang="es-PE" dirty="0"/>
              <a:t>2.2 Bases teóricas</a:t>
            </a:r>
          </a:p>
          <a:p>
            <a:pPr lvl="2"/>
            <a:r>
              <a:rPr lang="es-PE" dirty="0"/>
              <a:t>2.3 Marco conceptual</a:t>
            </a:r>
          </a:p>
        </p:txBody>
      </p:sp>
      <p:sp>
        <p:nvSpPr>
          <p:cNvPr id="6" name="Marcador de contenido 5">
            <a:extLst>
              <a:ext uri="{FF2B5EF4-FFF2-40B4-BE49-F238E27FC236}">
                <a16:creationId xmlns:a16="http://schemas.microsoft.com/office/drawing/2014/main" id="{483E2CCB-D319-0B60-2477-D873C9D516E5}"/>
              </a:ext>
            </a:extLst>
          </p:cNvPr>
          <p:cNvSpPr>
            <a:spLocks noGrp="1"/>
          </p:cNvSpPr>
          <p:nvPr>
            <p:ph sz="half" idx="2"/>
          </p:nvPr>
        </p:nvSpPr>
        <p:spPr>
          <a:xfrm>
            <a:off x="7004482" y="1441175"/>
            <a:ext cx="4813144" cy="3902350"/>
          </a:xfrm>
        </p:spPr>
        <p:txBody>
          <a:bodyPr anchor="ctr">
            <a:normAutofit fontScale="92500" lnSpcReduction="20000"/>
          </a:bodyPr>
          <a:lstStyle/>
          <a:p>
            <a:pPr lvl="1"/>
            <a:r>
              <a:rPr lang="es-PE" dirty="0"/>
              <a:t>III, HIPOTESIS y VARIABLES DE LA INVESTIGACIÓN</a:t>
            </a:r>
          </a:p>
          <a:p>
            <a:pPr lvl="2"/>
            <a:r>
              <a:rPr lang="es-PE" dirty="0"/>
              <a:t>3.1 Hipótesis principal</a:t>
            </a:r>
          </a:p>
          <a:p>
            <a:pPr lvl="2"/>
            <a:r>
              <a:rPr lang="es-PE" dirty="0"/>
              <a:t>3.2 Hipótesis específicas</a:t>
            </a:r>
          </a:p>
          <a:p>
            <a:pPr lvl="2"/>
            <a:r>
              <a:rPr lang="es-PE" dirty="0"/>
              <a:t>3.3 Identificación de variables</a:t>
            </a:r>
          </a:p>
          <a:p>
            <a:pPr lvl="2"/>
            <a:r>
              <a:rPr lang="es-PE" dirty="0"/>
              <a:t>3.4 Operacionalización de variables</a:t>
            </a:r>
          </a:p>
          <a:p>
            <a:pPr lvl="2"/>
            <a:r>
              <a:rPr lang="es-PE" dirty="0"/>
              <a:t>3.5 Matriz de consistencia</a:t>
            </a:r>
          </a:p>
          <a:p>
            <a:pPr lvl="1"/>
            <a:r>
              <a:rPr lang="es-PE" dirty="0"/>
              <a:t>IV. METODOLOGÍA DE LA INVESTIGACION</a:t>
            </a:r>
          </a:p>
          <a:p>
            <a:pPr lvl="1"/>
            <a:r>
              <a:rPr lang="es-PE" dirty="0"/>
              <a:t>V. PRESUPUESTO</a:t>
            </a:r>
          </a:p>
          <a:p>
            <a:pPr lvl="1"/>
            <a:r>
              <a:rPr lang="es-PE" dirty="0"/>
              <a:t>VI. CRONOGRAMA DE INVESTIGACIÓN</a:t>
            </a:r>
          </a:p>
          <a:p>
            <a:pPr lvl="1"/>
            <a:r>
              <a:rPr lang="es-PE" dirty="0">
                <a:solidFill>
                  <a:srgbClr val="FF0000"/>
                </a:solidFill>
              </a:rPr>
              <a:t>VII. REFERENCIAS BIBLIOGRÁFICAS</a:t>
            </a:r>
          </a:p>
          <a:p>
            <a:pPr lvl="1"/>
            <a:r>
              <a:rPr lang="es-PE" dirty="0"/>
              <a:t>ANEXOS</a:t>
            </a:r>
          </a:p>
        </p:txBody>
      </p:sp>
      <p:sp>
        <p:nvSpPr>
          <p:cNvPr id="5" name="CuadroTexto 4">
            <a:extLst>
              <a:ext uri="{FF2B5EF4-FFF2-40B4-BE49-F238E27FC236}">
                <a16:creationId xmlns:a16="http://schemas.microsoft.com/office/drawing/2014/main" id="{01AF27D9-2132-DB48-7880-FFE1CF50C838}"/>
              </a:ext>
            </a:extLst>
          </p:cNvPr>
          <p:cNvSpPr txBox="1"/>
          <p:nvPr/>
        </p:nvSpPr>
        <p:spPr>
          <a:xfrm>
            <a:off x="695069" y="6354375"/>
            <a:ext cx="6094562" cy="461665"/>
          </a:xfrm>
          <a:prstGeom prst="rect">
            <a:avLst/>
          </a:prstGeom>
          <a:noFill/>
        </p:spPr>
        <p:txBody>
          <a:bodyPr wrap="square">
            <a:spAutoFit/>
          </a:bodyPr>
          <a:lstStyle/>
          <a:p>
            <a:r>
              <a:rPr lang="es-PE" sz="1200" dirty="0">
                <a:hlinkClick r:id="rId2"/>
              </a:rPr>
              <a:t>https://upg.administracion.unmsm.edu.pe/images/tesis/DIRECTIVA-080-TESIS.pdf</a:t>
            </a:r>
            <a:endParaRPr lang="es-PE" sz="1200" dirty="0"/>
          </a:p>
          <a:p>
            <a:endParaRPr lang="es-PE" sz="1200" dirty="0"/>
          </a:p>
        </p:txBody>
      </p:sp>
      <p:pic>
        <p:nvPicPr>
          <p:cNvPr id="4" name="Imagen 3">
            <a:extLst>
              <a:ext uri="{FF2B5EF4-FFF2-40B4-BE49-F238E27FC236}">
                <a16:creationId xmlns:a16="http://schemas.microsoft.com/office/drawing/2014/main" id="{53688F0D-22AA-27B2-0DD2-DFF4C36244C6}"/>
              </a:ext>
            </a:extLst>
          </p:cNvPr>
          <p:cNvPicPr>
            <a:picLocks noChangeAspect="1"/>
          </p:cNvPicPr>
          <p:nvPr/>
        </p:nvPicPr>
        <p:blipFill>
          <a:blip r:embed="rId3"/>
          <a:stretch>
            <a:fillRect/>
          </a:stretch>
        </p:blipFill>
        <p:spPr>
          <a:xfrm>
            <a:off x="8467981" y="5343525"/>
            <a:ext cx="3028950" cy="1514475"/>
          </a:xfrm>
          <a:prstGeom prst="rect">
            <a:avLst/>
          </a:prstGeom>
        </p:spPr>
      </p:pic>
    </p:spTree>
    <p:extLst>
      <p:ext uri="{BB962C8B-B14F-4D97-AF65-F5344CB8AC3E}">
        <p14:creationId xmlns:p14="http://schemas.microsoft.com/office/powerpoint/2010/main" val="12075914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a:extLst>
              <a:ext uri="{FF2B5EF4-FFF2-40B4-BE49-F238E27FC236}">
                <a16:creationId xmlns:a16="http://schemas.microsoft.com/office/drawing/2014/main" id="{97903FA1-1512-1AB7-FED9-C1D9A9F5787A}"/>
              </a:ext>
            </a:extLst>
          </p:cNvPr>
          <p:cNvSpPr>
            <a:spLocks noGrp="1" noChangeArrowheads="1"/>
          </p:cNvSpPr>
          <p:nvPr>
            <p:ph type="title"/>
          </p:nvPr>
        </p:nvSpPr>
        <p:spPr/>
        <p:txBody>
          <a:bodyPr/>
          <a:lstStyle/>
          <a:p>
            <a:pPr eaLnBrk="1" fontAlgn="auto" hangingPunct="1">
              <a:spcAft>
                <a:spcPts val="0"/>
              </a:spcAft>
              <a:defRPr/>
            </a:pPr>
            <a:r>
              <a:rPr lang="es-ES" altLang="es-PE" sz="2800" b="1">
                <a:solidFill>
                  <a:schemeClr val="tx1">
                    <a:lumMod val="75000"/>
                    <a:lumOff val="25000"/>
                  </a:schemeClr>
                </a:solidFill>
              </a:rPr>
              <a:t>BIBLIOGRAFIA</a:t>
            </a:r>
          </a:p>
        </p:txBody>
      </p:sp>
      <p:sp>
        <p:nvSpPr>
          <p:cNvPr id="14339" name="Rectangle 3">
            <a:extLst>
              <a:ext uri="{FF2B5EF4-FFF2-40B4-BE49-F238E27FC236}">
                <a16:creationId xmlns:a16="http://schemas.microsoft.com/office/drawing/2014/main" id="{535BE26E-D374-7D50-04C0-F514B16F93E0}"/>
              </a:ext>
            </a:extLst>
          </p:cNvPr>
          <p:cNvSpPr>
            <a:spLocks noGrp="1" noChangeArrowheads="1"/>
          </p:cNvSpPr>
          <p:nvPr>
            <p:ph idx="1"/>
          </p:nvPr>
        </p:nvSpPr>
        <p:spPr>
          <a:xfrm>
            <a:off x="911225" y="1844675"/>
            <a:ext cx="10244138" cy="4356100"/>
          </a:xfrm>
        </p:spPr>
        <p:txBody>
          <a:bodyPr rtlCol="0" anchor="ctr">
            <a:normAutofit fontScale="77500" lnSpcReduction="20000"/>
          </a:bodyPr>
          <a:lstStyle/>
          <a:p>
            <a:pPr marL="533400" indent="-533400" eaLnBrk="1" fontAlgn="auto" hangingPunct="1">
              <a:lnSpc>
                <a:spcPct val="120000"/>
              </a:lnSpc>
              <a:defRPr/>
            </a:pPr>
            <a:r>
              <a:rPr lang="es-ES" altLang="es-PE" dirty="0" err="1">
                <a:solidFill>
                  <a:schemeClr val="tx1">
                    <a:lumMod val="75000"/>
                    <a:lumOff val="25000"/>
                  </a:schemeClr>
                </a:solidFill>
              </a:rPr>
              <a:t>Baleriola</a:t>
            </a:r>
            <a:r>
              <a:rPr lang="es-ES" altLang="es-PE" dirty="0">
                <a:solidFill>
                  <a:schemeClr val="tx1">
                    <a:lumMod val="75000"/>
                    <a:lumOff val="25000"/>
                  </a:schemeClr>
                </a:solidFill>
              </a:rPr>
              <a:t> Escudero, E. (2017). Hacer investigación y no morir en el intento. EBAES. </a:t>
            </a:r>
          </a:p>
          <a:p>
            <a:pPr marL="533400" indent="-533400" eaLnBrk="1" fontAlgn="auto" hangingPunct="1">
              <a:lnSpc>
                <a:spcPct val="120000"/>
              </a:lnSpc>
              <a:defRPr/>
            </a:pPr>
            <a:r>
              <a:rPr lang="es-ES" altLang="es-PE" dirty="0">
                <a:solidFill>
                  <a:schemeClr val="tx1">
                    <a:lumMod val="75000"/>
                    <a:lumOff val="25000"/>
                  </a:schemeClr>
                </a:solidFill>
              </a:rPr>
              <a:t>Bernal, C. (2010) Metodología de la Investigación. Tercera edición. Pearson Educación.</a:t>
            </a:r>
          </a:p>
          <a:p>
            <a:pPr marL="533400" indent="-533400" eaLnBrk="1" fontAlgn="auto" hangingPunct="1">
              <a:lnSpc>
                <a:spcPct val="120000"/>
              </a:lnSpc>
              <a:defRPr/>
            </a:pPr>
            <a:r>
              <a:rPr lang="es-ES" altLang="es-PE" dirty="0" err="1">
                <a:solidFill>
                  <a:schemeClr val="tx1">
                    <a:lumMod val="75000"/>
                    <a:lumOff val="25000"/>
                  </a:schemeClr>
                </a:solidFill>
              </a:rPr>
              <a:t>Hernandez</a:t>
            </a:r>
            <a:r>
              <a:rPr lang="es-ES" altLang="es-PE" dirty="0">
                <a:solidFill>
                  <a:schemeClr val="tx1">
                    <a:lumMod val="75000"/>
                    <a:lumOff val="25000"/>
                  </a:schemeClr>
                </a:solidFill>
              </a:rPr>
              <a:t>-Sampieri, R. &amp; Mendoza Torres, Christian (2018). Metodología de la investigación: las rutas cuantitativa, cualitativa y mixta. McGraw-Hill Interamericana editores, S.A. de C.V.</a:t>
            </a:r>
          </a:p>
          <a:p>
            <a:pPr marL="533400" indent="-533400" eaLnBrk="1" fontAlgn="auto" hangingPunct="1">
              <a:lnSpc>
                <a:spcPct val="120000"/>
              </a:lnSpc>
              <a:defRPr/>
            </a:pPr>
            <a:r>
              <a:rPr lang="es-ES" altLang="es-PE" dirty="0">
                <a:solidFill>
                  <a:schemeClr val="tx1">
                    <a:lumMod val="75000"/>
                    <a:lumOff val="25000"/>
                  </a:schemeClr>
                </a:solidFill>
              </a:rPr>
              <a:t>Mari Mut, J. (2013). Manual de redacción científica. Ediciones digitales </a:t>
            </a:r>
            <a:r>
              <a:rPr lang="es-ES" altLang="es-PE" dirty="0" err="1">
                <a:solidFill>
                  <a:schemeClr val="tx1">
                    <a:lumMod val="75000"/>
                    <a:lumOff val="25000"/>
                  </a:schemeClr>
                </a:solidFill>
              </a:rPr>
              <a:t>Info</a:t>
            </a:r>
            <a:r>
              <a:rPr lang="es-ES" altLang="es-PE" dirty="0">
                <a:solidFill>
                  <a:schemeClr val="tx1">
                    <a:lumMod val="75000"/>
                    <a:lumOff val="25000"/>
                  </a:schemeClr>
                </a:solidFill>
              </a:rPr>
              <a:t>.</a:t>
            </a:r>
          </a:p>
          <a:p>
            <a:pPr marL="533400" indent="-533400" eaLnBrk="1" fontAlgn="auto" hangingPunct="1">
              <a:lnSpc>
                <a:spcPct val="120000"/>
              </a:lnSpc>
              <a:defRPr/>
            </a:pPr>
            <a:r>
              <a:rPr lang="es-ES" altLang="es-PE" dirty="0">
                <a:solidFill>
                  <a:schemeClr val="tx1">
                    <a:lumMod val="75000"/>
                    <a:lumOff val="25000"/>
                  </a:schemeClr>
                </a:solidFill>
              </a:rPr>
              <a:t>Strauss, A.; </a:t>
            </a:r>
            <a:r>
              <a:rPr lang="es-ES" altLang="es-PE" dirty="0" err="1">
                <a:solidFill>
                  <a:schemeClr val="tx1">
                    <a:lumMod val="75000"/>
                    <a:lumOff val="25000"/>
                  </a:schemeClr>
                </a:solidFill>
              </a:rPr>
              <a:t>Corbin</a:t>
            </a:r>
            <a:r>
              <a:rPr lang="es-ES" altLang="es-PE" dirty="0">
                <a:solidFill>
                  <a:schemeClr val="tx1">
                    <a:lumMod val="75000"/>
                    <a:lumOff val="25000"/>
                  </a:schemeClr>
                </a:solidFill>
              </a:rPr>
              <a:t>, J. (2016). Bases de la investigación cualitativa, técnicas y procedimientos para desarrollar la teoría fundamentada. Segunda reimpresión. Medellín: Universidad de Antioquía.</a:t>
            </a:r>
            <a:endParaRPr lang="es-ES_tradnl" altLang="es-PE" dirty="0">
              <a:solidFill>
                <a:schemeClr val="tx1">
                  <a:lumMod val="75000"/>
                  <a:lumOff val="25000"/>
                </a:schemeClr>
              </a:solidFill>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2EF2065D-22FB-C2B6-E4B8-887996A6E06B}"/>
              </a:ext>
            </a:extLst>
          </p:cNvPr>
          <p:cNvSpPr>
            <a:spLocks noGrp="1"/>
          </p:cNvSpPr>
          <p:nvPr>
            <p:ph type="title"/>
          </p:nvPr>
        </p:nvSpPr>
        <p:spPr/>
        <p:txBody>
          <a:bodyPr>
            <a:normAutofit/>
          </a:bodyPr>
          <a:lstStyle/>
          <a:p>
            <a:r>
              <a:rPr lang="es-PE" sz="2800" dirty="0"/>
              <a:t>El marco teórico</a:t>
            </a:r>
          </a:p>
        </p:txBody>
      </p:sp>
      <p:sp>
        <p:nvSpPr>
          <p:cNvPr id="6" name="Marcador de contenido 5">
            <a:extLst>
              <a:ext uri="{FF2B5EF4-FFF2-40B4-BE49-F238E27FC236}">
                <a16:creationId xmlns:a16="http://schemas.microsoft.com/office/drawing/2014/main" id="{8EB6AFC9-D0D0-3FF5-4BF8-F19AA2E41C59}"/>
              </a:ext>
            </a:extLst>
          </p:cNvPr>
          <p:cNvSpPr>
            <a:spLocks noGrp="1"/>
          </p:cNvSpPr>
          <p:nvPr>
            <p:ph idx="1"/>
          </p:nvPr>
        </p:nvSpPr>
        <p:spPr>
          <a:xfrm>
            <a:off x="1302185" y="1587300"/>
            <a:ext cx="6764055" cy="4648788"/>
          </a:xfrm>
        </p:spPr>
        <p:txBody>
          <a:bodyPr anchor="ctr">
            <a:normAutofit/>
          </a:bodyPr>
          <a:lstStyle/>
          <a:p>
            <a:pPr marL="0" indent="0" algn="ctr">
              <a:lnSpc>
                <a:spcPct val="150000"/>
              </a:lnSpc>
              <a:buNone/>
            </a:pPr>
            <a:r>
              <a:rPr lang="es-MX" sz="2000" dirty="0"/>
              <a:t>El marco teórico es una etapa y un producto. Una etapa que implica un proceso de inmersión en el conocimiento existente y disponible que debe estar relacionado con el planteamiento del problema (objetivos, preguntas, justificación, viabilidad y evaluación de las deficiencias de lo que se sabe del problema), y un producto, que a su vez es parte de un producto mayor: el reporte o informe de investigación.</a:t>
            </a:r>
            <a:endParaRPr lang="es-PE" sz="2000" dirty="0"/>
          </a:p>
        </p:txBody>
      </p:sp>
      <p:pic>
        <p:nvPicPr>
          <p:cNvPr id="7" name="Imagen 6">
            <a:extLst>
              <a:ext uri="{FF2B5EF4-FFF2-40B4-BE49-F238E27FC236}">
                <a16:creationId xmlns:a16="http://schemas.microsoft.com/office/drawing/2014/main" id="{3E849970-67FF-28D5-8CCB-3D803EC0C168}"/>
              </a:ext>
            </a:extLst>
          </p:cNvPr>
          <p:cNvPicPr>
            <a:picLocks noChangeAspect="1"/>
          </p:cNvPicPr>
          <p:nvPr/>
        </p:nvPicPr>
        <p:blipFill>
          <a:blip r:embed="rId2"/>
          <a:stretch>
            <a:fillRect/>
          </a:stretch>
        </p:blipFill>
        <p:spPr>
          <a:xfrm>
            <a:off x="8530225" y="1330514"/>
            <a:ext cx="3375895" cy="5162361"/>
          </a:xfrm>
          <a:prstGeom prst="rect">
            <a:avLst/>
          </a:prstGeom>
        </p:spPr>
      </p:pic>
    </p:spTree>
    <p:extLst>
      <p:ext uri="{BB962C8B-B14F-4D97-AF65-F5344CB8AC3E}">
        <p14:creationId xmlns:p14="http://schemas.microsoft.com/office/powerpoint/2010/main" val="78661781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264625A-2B71-6FA1-F1D7-0A7CBD6F7D5F}"/>
              </a:ext>
            </a:extLst>
          </p:cNvPr>
          <p:cNvSpPr>
            <a:spLocks noGrp="1"/>
          </p:cNvSpPr>
          <p:nvPr>
            <p:ph type="title"/>
          </p:nvPr>
        </p:nvSpPr>
        <p:spPr/>
        <p:txBody>
          <a:bodyPr>
            <a:normAutofit/>
          </a:bodyPr>
          <a:lstStyle/>
          <a:p>
            <a:r>
              <a:rPr lang="es-PE" sz="2800" dirty="0"/>
              <a:t>Elaboración del marco teórico</a:t>
            </a:r>
          </a:p>
        </p:txBody>
      </p:sp>
      <p:sp>
        <p:nvSpPr>
          <p:cNvPr id="3" name="Marcador de contenido 2">
            <a:extLst>
              <a:ext uri="{FF2B5EF4-FFF2-40B4-BE49-F238E27FC236}">
                <a16:creationId xmlns:a16="http://schemas.microsoft.com/office/drawing/2014/main" id="{E23986EF-C903-0598-DB77-1F3515CCA163}"/>
              </a:ext>
            </a:extLst>
          </p:cNvPr>
          <p:cNvSpPr>
            <a:spLocks noGrp="1"/>
          </p:cNvSpPr>
          <p:nvPr>
            <p:ph idx="1"/>
          </p:nvPr>
        </p:nvSpPr>
        <p:spPr>
          <a:xfrm>
            <a:off x="2355574" y="1690688"/>
            <a:ext cx="8998226" cy="4486275"/>
          </a:xfrm>
        </p:spPr>
        <p:txBody>
          <a:bodyPr anchor="ctr">
            <a:normAutofit fontScale="85000" lnSpcReduction="20000"/>
          </a:bodyPr>
          <a:lstStyle/>
          <a:p>
            <a:pPr marL="0" indent="0" algn="ctr">
              <a:lnSpc>
                <a:spcPct val="150000"/>
              </a:lnSpc>
              <a:buNone/>
            </a:pPr>
            <a:r>
              <a:rPr lang="es-MX" dirty="0"/>
              <a:t>Una vez planteado el problema de investigación, el siguiente paso dentro de la ruta cuantitativa consiste en sustentar teóricamente el estudio, lo que se denomina elaboración del marco teórico. Ello implica analizar y exponer de una manera organizada las teorías, investigaciones previas y los antecedentes en general que se consideren válidos y adecuados para contextualizar y orientar tu estudio. Asimismo, </a:t>
            </a:r>
            <a:r>
              <a:rPr lang="es-MX" dirty="0">
                <a:solidFill>
                  <a:srgbClr val="FF0000"/>
                </a:solidFill>
              </a:rPr>
              <a:t>es importante aclarar que “marco teórico” no es lo mismo que “teoría”; por lo tanto, no todos los estudios que incluyen un marco teórico tienen que fundamentarse en una teoría.</a:t>
            </a:r>
            <a:endParaRPr lang="es-PE" dirty="0">
              <a:solidFill>
                <a:srgbClr val="FF0000"/>
              </a:solidFill>
            </a:endParaRPr>
          </a:p>
        </p:txBody>
      </p:sp>
    </p:spTree>
    <p:extLst>
      <p:ext uri="{BB962C8B-B14F-4D97-AF65-F5344CB8AC3E}">
        <p14:creationId xmlns:p14="http://schemas.microsoft.com/office/powerpoint/2010/main" val="363741982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791F25B8-07C0-C5C0-437F-8C372EFC7983}"/>
              </a:ext>
            </a:extLst>
          </p:cNvPr>
          <p:cNvPicPr>
            <a:picLocks noChangeAspect="1"/>
          </p:cNvPicPr>
          <p:nvPr/>
        </p:nvPicPr>
        <p:blipFill>
          <a:blip r:embed="rId2"/>
          <a:stretch>
            <a:fillRect/>
          </a:stretch>
        </p:blipFill>
        <p:spPr>
          <a:xfrm>
            <a:off x="7192549" y="3525033"/>
            <a:ext cx="4999451" cy="3332967"/>
          </a:xfrm>
          <a:prstGeom prst="rect">
            <a:avLst/>
          </a:prstGeom>
        </p:spPr>
      </p:pic>
      <p:sp>
        <p:nvSpPr>
          <p:cNvPr id="2" name="Título 1">
            <a:extLst>
              <a:ext uri="{FF2B5EF4-FFF2-40B4-BE49-F238E27FC236}">
                <a16:creationId xmlns:a16="http://schemas.microsoft.com/office/drawing/2014/main" id="{B661D95F-2520-9421-49DB-27181624EEA9}"/>
              </a:ext>
            </a:extLst>
          </p:cNvPr>
          <p:cNvSpPr>
            <a:spLocks noGrp="1"/>
          </p:cNvSpPr>
          <p:nvPr>
            <p:ph type="title"/>
          </p:nvPr>
        </p:nvSpPr>
        <p:spPr/>
        <p:txBody>
          <a:bodyPr>
            <a:normAutofit/>
          </a:bodyPr>
          <a:lstStyle/>
          <a:p>
            <a:pPr algn="ctr"/>
            <a:r>
              <a:rPr lang="es-PE" sz="2800" dirty="0"/>
              <a:t>Disponibilidad del marco teórico</a:t>
            </a:r>
          </a:p>
        </p:txBody>
      </p:sp>
      <p:sp>
        <p:nvSpPr>
          <p:cNvPr id="3" name="Marcador de contenido 2">
            <a:extLst>
              <a:ext uri="{FF2B5EF4-FFF2-40B4-BE49-F238E27FC236}">
                <a16:creationId xmlns:a16="http://schemas.microsoft.com/office/drawing/2014/main" id="{8BA61D3E-9D01-7B55-CCA8-EC373ADA7145}"/>
              </a:ext>
            </a:extLst>
          </p:cNvPr>
          <p:cNvSpPr>
            <a:spLocks noGrp="1"/>
          </p:cNvSpPr>
          <p:nvPr>
            <p:ph idx="1"/>
          </p:nvPr>
        </p:nvSpPr>
        <p:spPr>
          <a:xfrm>
            <a:off x="838200" y="1825625"/>
            <a:ext cx="6790151" cy="4351338"/>
          </a:xfrm>
        </p:spPr>
        <p:txBody>
          <a:bodyPr>
            <a:normAutofit/>
          </a:bodyPr>
          <a:lstStyle/>
          <a:p>
            <a:pPr marL="0" indent="0" algn="ctr">
              <a:lnSpc>
                <a:spcPct val="150000"/>
              </a:lnSpc>
              <a:buNone/>
            </a:pPr>
            <a:r>
              <a:rPr lang="es-MX" sz="2000" dirty="0"/>
              <a:t>Siempre es indispensable contar con antecedentes para enmarcar nuestro estudio y tener una visión de dónde se sitúa el planteamiento propuesto dentro del campo de conocimiento en el cual nos “moveremos”.</a:t>
            </a:r>
          </a:p>
          <a:p>
            <a:pPr marL="0" indent="0" algn="ctr">
              <a:lnSpc>
                <a:spcPct val="150000"/>
              </a:lnSpc>
              <a:buNone/>
            </a:pPr>
            <a:r>
              <a:rPr lang="es-MX" sz="2000" dirty="0"/>
              <a:t>El marco teórico señala cómo encaja nuestra investigación en el conjunto de lo que se conoce sobre un fenómeno o problema estudiado (el panorama mayor o </a:t>
            </a:r>
            <a:r>
              <a:rPr lang="es-MX" sz="2000" dirty="0" err="1"/>
              <a:t>big</a:t>
            </a:r>
            <a:r>
              <a:rPr lang="es-MX" sz="2000" dirty="0"/>
              <a:t> </a:t>
            </a:r>
            <a:r>
              <a:rPr lang="es-MX" sz="2000" dirty="0" err="1"/>
              <a:t>picture</a:t>
            </a:r>
            <a:r>
              <a:rPr lang="es-MX" sz="2000" dirty="0"/>
              <a:t>). Además, puede suministrar ideas nuevas y resultar útil para compartir los descubrimientos recientes de otros investigadores.</a:t>
            </a:r>
          </a:p>
        </p:txBody>
      </p:sp>
    </p:spTree>
    <p:extLst>
      <p:ext uri="{BB962C8B-B14F-4D97-AF65-F5344CB8AC3E}">
        <p14:creationId xmlns:p14="http://schemas.microsoft.com/office/powerpoint/2010/main" val="403373485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CC72AD0-B20B-51A0-567F-C2F10749E2DA}"/>
              </a:ext>
            </a:extLst>
          </p:cNvPr>
          <p:cNvSpPr>
            <a:spLocks noGrp="1"/>
          </p:cNvSpPr>
          <p:nvPr>
            <p:ph type="title"/>
          </p:nvPr>
        </p:nvSpPr>
        <p:spPr/>
        <p:txBody>
          <a:bodyPr>
            <a:normAutofit/>
          </a:bodyPr>
          <a:lstStyle/>
          <a:p>
            <a:r>
              <a:rPr lang="es-PE" sz="2800" dirty="0"/>
              <a:t>UTILIDAD DEL MARCO TEORICO</a:t>
            </a:r>
          </a:p>
        </p:txBody>
      </p:sp>
      <p:sp>
        <p:nvSpPr>
          <p:cNvPr id="3" name="Marcador de contenido 2">
            <a:extLst>
              <a:ext uri="{FF2B5EF4-FFF2-40B4-BE49-F238E27FC236}">
                <a16:creationId xmlns:a16="http://schemas.microsoft.com/office/drawing/2014/main" id="{35D0D8D0-2AAC-794B-84E8-A2BFF3B78992}"/>
              </a:ext>
            </a:extLst>
          </p:cNvPr>
          <p:cNvSpPr>
            <a:spLocks noGrp="1"/>
          </p:cNvSpPr>
          <p:nvPr>
            <p:ph idx="1"/>
          </p:nvPr>
        </p:nvSpPr>
        <p:spPr>
          <a:xfrm>
            <a:off x="838200" y="1500809"/>
            <a:ext cx="8892209" cy="5188226"/>
          </a:xfrm>
        </p:spPr>
        <p:txBody>
          <a:bodyPr>
            <a:normAutofit fontScale="70000" lnSpcReduction="20000"/>
          </a:bodyPr>
          <a:lstStyle/>
          <a:p>
            <a:pPr marL="514350" indent="-514350">
              <a:buFont typeface="+mj-lt"/>
              <a:buAutoNum type="arabicPeriod"/>
            </a:pPr>
            <a:r>
              <a:rPr lang="es-MX" dirty="0"/>
              <a:t>Ayudarnos a afinar el planteamiento del problema (todos sus componentes). </a:t>
            </a:r>
          </a:p>
          <a:p>
            <a:pPr marL="514350" indent="-514350">
              <a:buFont typeface="+mj-lt"/>
              <a:buAutoNum type="arabicPeriod"/>
            </a:pPr>
            <a:r>
              <a:rPr lang="es-MX" dirty="0"/>
              <a:t>Guiarnos e iluminarnos sobre cuál es la forma más adecuada y pertinente de realizar nuestra investigación. </a:t>
            </a:r>
          </a:p>
          <a:p>
            <a:pPr marL="514350" indent="-514350">
              <a:buFont typeface="+mj-lt"/>
              <a:buAutoNum type="arabicPeriod"/>
            </a:pPr>
            <a:r>
              <a:rPr lang="es-MX" dirty="0"/>
              <a:t>Orientarnos sobre lo que queremos y lo que no queremos para nuestra investigación. </a:t>
            </a:r>
          </a:p>
          <a:p>
            <a:pPr marL="514350" indent="-514350">
              <a:buFont typeface="+mj-lt"/>
              <a:buAutoNum type="arabicPeriod"/>
            </a:pPr>
            <a:r>
              <a:rPr lang="es-MX" dirty="0"/>
              <a:t>Evitarnos errores que se han cometido en estudios previos (función preventiva). </a:t>
            </a:r>
          </a:p>
          <a:p>
            <a:pPr marL="514350" indent="-514350">
              <a:buFont typeface="+mj-lt"/>
              <a:buAutoNum type="arabicPeriod"/>
            </a:pPr>
            <a:r>
              <a:rPr lang="es-MX" dirty="0"/>
              <a:t>Ampliar el horizonte del estudio. </a:t>
            </a:r>
          </a:p>
          <a:p>
            <a:pPr marL="514350" indent="-514350">
              <a:buFont typeface="+mj-lt"/>
              <a:buAutoNum type="arabicPeriod"/>
            </a:pPr>
            <a:r>
              <a:rPr lang="es-MX" dirty="0"/>
              <a:t>Encaminarnos para que nos centremos en el planteamiento problema y evitar desviaciones de este. </a:t>
            </a:r>
          </a:p>
          <a:p>
            <a:pPr marL="514350" indent="-514350">
              <a:buFont typeface="+mj-lt"/>
              <a:buAutoNum type="arabicPeriod"/>
            </a:pPr>
            <a:r>
              <a:rPr lang="es-MX" dirty="0"/>
              <a:t>Documentar la necesidad de implementar el estudio (justificación). </a:t>
            </a:r>
          </a:p>
          <a:p>
            <a:pPr marL="514350" indent="-514350">
              <a:buFont typeface="+mj-lt"/>
              <a:buAutoNum type="arabicPeriod"/>
            </a:pPr>
            <a:r>
              <a:rPr lang="es-MX" dirty="0"/>
              <a:t>Conducirnos al establecimiento de hipótesis o afirmaciones que habrán de someterse a prueba en la realidad, o ayudarnos a no establecerlas por razones bien fundamentadas.</a:t>
            </a:r>
          </a:p>
          <a:p>
            <a:pPr marL="514350" indent="-514350">
              <a:buFont typeface="+mj-lt"/>
              <a:buAutoNum type="arabicPeriod"/>
            </a:pPr>
            <a:r>
              <a:rPr lang="es-MX" dirty="0"/>
              <a:t>Inspirar nuevas líneas y áreas de investigación.</a:t>
            </a:r>
          </a:p>
          <a:p>
            <a:pPr marL="514350" indent="-514350">
              <a:buFont typeface="+mj-lt"/>
              <a:buAutoNum type="arabicPeriod"/>
            </a:pPr>
            <a:r>
              <a:rPr lang="es-MX" dirty="0"/>
              <a:t>Proveernos de un marco de referencia para interpretar los resultados del estudio. Aunque podemos no estar de acuerdo con dicho marco o no utilizarlo para explicar nuestros resultados, es un punto de referencia</a:t>
            </a:r>
            <a:endParaRPr lang="es-PE" dirty="0"/>
          </a:p>
        </p:txBody>
      </p:sp>
      <p:pic>
        <p:nvPicPr>
          <p:cNvPr id="4" name="Imagen 3">
            <a:extLst>
              <a:ext uri="{FF2B5EF4-FFF2-40B4-BE49-F238E27FC236}">
                <a16:creationId xmlns:a16="http://schemas.microsoft.com/office/drawing/2014/main" id="{341F3FF0-00B7-3D91-3A2B-FD3054FD1A8D}"/>
              </a:ext>
            </a:extLst>
          </p:cNvPr>
          <p:cNvPicPr>
            <a:picLocks noChangeAspect="1"/>
          </p:cNvPicPr>
          <p:nvPr/>
        </p:nvPicPr>
        <p:blipFill>
          <a:blip r:embed="rId2"/>
          <a:stretch>
            <a:fillRect/>
          </a:stretch>
        </p:blipFill>
        <p:spPr>
          <a:xfrm>
            <a:off x="9501809" y="4021426"/>
            <a:ext cx="2690191" cy="2812472"/>
          </a:xfrm>
          <a:prstGeom prst="rect">
            <a:avLst/>
          </a:prstGeom>
        </p:spPr>
      </p:pic>
    </p:spTree>
    <p:extLst>
      <p:ext uri="{BB962C8B-B14F-4D97-AF65-F5344CB8AC3E}">
        <p14:creationId xmlns:p14="http://schemas.microsoft.com/office/powerpoint/2010/main" val="166045071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08C7A2D2-D3A2-A9AA-0745-B2016CC262D6}"/>
              </a:ext>
            </a:extLst>
          </p:cNvPr>
          <p:cNvPicPr>
            <a:picLocks noChangeAspect="1"/>
          </p:cNvPicPr>
          <p:nvPr/>
        </p:nvPicPr>
        <p:blipFill>
          <a:blip r:embed="rId2"/>
          <a:stretch>
            <a:fillRect/>
          </a:stretch>
        </p:blipFill>
        <p:spPr>
          <a:xfrm>
            <a:off x="7866345" y="3751865"/>
            <a:ext cx="4293296" cy="3106135"/>
          </a:xfrm>
          <a:prstGeom prst="rect">
            <a:avLst/>
          </a:prstGeom>
        </p:spPr>
      </p:pic>
      <p:sp>
        <p:nvSpPr>
          <p:cNvPr id="2" name="Título 1">
            <a:extLst>
              <a:ext uri="{FF2B5EF4-FFF2-40B4-BE49-F238E27FC236}">
                <a16:creationId xmlns:a16="http://schemas.microsoft.com/office/drawing/2014/main" id="{328DE8D8-EC80-EECB-FAB3-E0C929B2A0CC}"/>
              </a:ext>
            </a:extLst>
          </p:cNvPr>
          <p:cNvSpPr>
            <a:spLocks noGrp="1"/>
          </p:cNvSpPr>
          <p:nvPr>
            <p:ph type="title"/>
          </p:nvPr>
        </p:nvSpPr>
        <p:spPr/>
        <p:txBody>
          <a:bodyPr>
            <a:normAutofit/>
          </a:bodyPr>
          <a:lstStyle/>
          <a:p>
            <a:r>
              <a:rPr lang="es-PE" sz="2800" dirty="0"/>
              <a:t>FASES QUE COMPRENDE LA ELABORACIÓN DEL MARCO TEORICO</a:t>
            </a:r>
          </a:p>
        </p:txBody>
      </p:sp>
      <p:sp>
        <p:nvSpPr>
          <p:cNvPr id="3" name="Marcador de contenido 2">
            <a:extLst>
              <a:ext uri="{FF2B5EF4-FFF2-40B4-BE49-F238E27FC236}">
                <a16:creationId xmlns:a16="http://schemas.microsoft.com/office/drawing/2014/main" id="{9A6449CD-756F-7442-2E7B-F7E9AD2E8B05}"/>
              </a:ext>
            </a:extLst>
          </p:cNvPr>
          <p:cNvSpPr>
            <a:spLocks noGrp="1"/>
          </p:cNvSpPr>
          <p:nvPr>
            <p:ph idx="1"/>
          </p:nvPr>
        </p:nvSpPr>
        <p:spPr>
          <a:xfrm>
            <a:off x="838200" y="1530626"/>
            <a:ext cx="7754655" cy="4962249"/>
          </a:xfrm>
        </p:spPr>
        <p:txBody>
          <a:bodyPr anchor="ctr">
            <a:normAutofit/>
          </a:bodyPr>
          <a:lstStyle/>
          <a:p>
            <a:pPr marL="514350" indent="-514350">
              <a:buFont typeface="+mj-lt"/>
              <a:buAutoNum type="arabicPeriod"/>
            </a:pPr>
            <a:r>
              <a:rPr lang="es-PE" sz="2000" dirty="0"/>
              <a:t>Detección y obtención de la literatura pertinente de acuerdo al planteamiento del problema de investigación (fuentes bibliográficas).</a:t>
            </a:r>
          </a:p>
          <a:p>
            <a:pPr marL="514350" indent="-514350">
              <a:buFont typeface="+mj-lt"/>
              <a:buAutoNum type="arabicPeriod"/>
            </a:pPr>
            <a:r>
              <a:rPr lang="es-PE" sz="2000" dirty="0"/>
              <a:t>Revisión analítica y selectiva de la literatura.</a:t>
            </a:r>
          </a:p>
          <a:p>
            <a:pPr marL="514350" indent="-514350">
              <a:buFont typeface="+mj-lt"/>
              <a:buAutoNum type="arabicPeriod"/>
            </a:pPr>
            <a:r>
              <a:rPr lang="es-PE" sz="2000" dirty="0"/>
              <a:t>Evaluación del panorama que nos revele la revisión de la literatura.</a:t>
            </a:r>
          </a:p>
          <a:p>
            <a:pPr marL="514350" indent="-514350">
              <a:buFont typeface="+mj-lt"/>
              <a:buAutoNum type="arabicPeriod"/>
            </a:pPr>
            <a:r>
              <a:rPr lang="es-PE" sz="2000" dirty="0"/>
              <a:t>Organización y estructuración de la literatura.</a:t>
            </a:r>
          </a:p>
          <a:p>
            <a:pPr marL="514350" indent="-514350">
              <a:buFont typeface="+mj-lt"/>
              <a:buAutoNum type="arabicPeriod"/>
            </a:pPr>
            <a:r>
              <a:rPr lang="es-PE" sz="2000" dirty="0"/>
              <a:t>Elección del tipo de estructura deseada y elaboración de un índice del marco teórico.</a:t>
            </a:r>
          </a:p>
          <a:p>
            <a:pPr marL="514350" indent="-514350">
              <a:buFont typeface="+mj-lt"/>
              <a:buAutoNum type="arabicPeriod"/>
            </a:pPr>
            <a:r>
              <a:rPr lang="es-PE" sz="2000" dirty="0"/>
              <a:t>Redacción del marco teórico.</a:t>
            </a:r>
          </a:p>
          <a:p>
            <a:pPr marL="514350" indent="-514350">
              <a:buFont typeface="+mj-lt"/>
              <a:buAutoNum type="arabicPeriod"/>
            </a:pPr>
            <a:r>
              <a:rPr lang="es-PE" sz="2000" dirty="0"/>
              <a:t>Revisión del marco teórico.</a:t>
            </a:r>
          </a:p>
        </p:txBody>
      </p:sp>
    </p:spTree>
    <p:extLst>
      <p:ext uri="{BB962C8B-B14F-4D97-AF65-F5344CB8AC3E}">
        <p14:creationId xmlns:p14="http://schemas.microsoft.com/office/powerpoint/2010/main" val="319681140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7567E8A-F9D2-39DE-8EDD-FE4A5B7835F8}"/>
              </a:ext>
            </a:extLst>
          </p:cNvPr>
          <p:cNvSpPr>
            <a:spLocks noGrp="1"/>
          </p:cNvSpPr>
          <p:nvPr>
            <p:ph type="title"/>
          </p:nvPr>
        </p:nvSpPr>
        <p:spPr/>
        <p:txBody>
          <a:bodyPr>
            <a:normAutofit/>
          </a:bodyPr>
          <a:lstStyle/>
          <a:p>
            <a:pPr algn="ctr"/>
            <a:r>
              <a:rPr lang="es-PE" sz="2800" dirty="0"/>
              <a:t>TAREA 5: MARCO TEORICO DE LA INVESTIGACION</a:t>
            </a:r>
            <a:br>
              <a:rPr lang="es-PE" sz="2800" dirty="0"/>
            </a:br>
            <a:r>
              <a:rPr lang="es-PE" sz="1600" dirty="0"/>
              <a:t>(26 de octubre, 2022)</a:t>
            </a:r>
          </a:p>
        </p:txBody>
      </p:sp>
      <p:sp>
        <p:nvSpPr>
          <p:cNvPr id="3" name="Marcador de contenido 2">
            <a:extLst>
              <a:ext uri="{FF2B5EF4-FFF2-40B4-BE49-F238E27FC236}">
                <a16:creationId xmlns:a16="http://schemas.microsoft.com/office/drawing/2014/main" id="{24D0A325-9017-D585-2FD8-8F2C44A474A8}"/>
              </a:ext>
            </a:extLst>
          </p:cNvPr>
          <p:cNvSpPr>
            <a:spLocks noGrp="1"/>
          </p:cNvSpPr>
          <p:nvPr>
            <p:ph idx="1"/>
          </p:nvPr>
        </p:nvSpPr>
        <p:spPr/>
        <p:txBody>
          <a:bodyPr anchor="ctr">
            <a:normAutofit fontScale="70000" lnSpcReduction="20000"/>
          </a:bodyPr>
          <a:lstStyle/>
          <a:p>
            <a:pPr lvl="1"/>
            <a:r>
              <a:rPr lang="es-PE" dirty="0">
                <a:solidFill>
                  <a:srgbClr val="FF0000"/>
                </a:solidFill>
              </a:rPr>
              <a:t>I. PLANTEAMIENTO DEL PROBLEMA</a:t>
            </a:r>
          </a:p>
          <a:p>
            <a:pPr lvl="2"/>
            <a:r>
              <a:rPr lang="es-PE" dirty="0">
                <a:solidFill>
                  <a:srgbClr val="FF0000"/>
                </a:solidFill>
              </a:rPr>
              <a:t>1.1 Análisis del contexto</a:t>
            </a:r>
          </a:p>
          <a:p>
            <a:pPr lvl="2"/>
            <a:r>
              <a:rPr lang="es-PE" dirty="0">
                <a:solidFill>
                  <a:srgbClr val="FF0000"/>
                </a:solidFill>
              </a:rPr>
              <a:t>1.2 Formulación del problema</a:t>
            </a:r>
          </a:p>
          <a:p>
            <a:pPr lvl="3"/>
            <a:r>
              <a:rPr lang="es-PE" dirty="0">
                <a:solidFill>
                  <a:srgbClr val="FF0000"/>
                </a:solidFill>
              </a:rPr>
              <a:t>1.2.1 Problema principal</a:t>
            </a:r>
          </a:p>
          <a:p>
            <a:pPr lvl="3"/>
            <a:r>
              <a:rPr lang="es-PE" dirty="0">
                <a:solidFill>
                  <a:srgbClr val="FF0000"/>
                </a:solidFill>
              </a:rPr>
              <a:t>1.2.2.Problemas específicos</a:t>
            </a:r>
          </a:p>
          <a:p>
            <a:pPr lvl="2"/>
            <a:r>
              <a:rPr lang="es-PE" dirty="0">
                <a:solidFill>
                  <a:srgbClr val="FF0000"/>
                </a:solidFill>
              </a:rPr>
              <a:t>1.3 Justificación de la investigación</a:t>
            </a:r>
          </a:p>
          <a:p>
            <a:pPr lvl="3"/>
            <a:r>
              <a:rPr lang="es-PE" dirty="0">
                <a:solidFill>
                  <a:srgbClr val="FF0000"/>
                </a:solidFill>
              </a:rPr>
              <a:t>1.3.1 Justificación Teórica</a:t>
            </a:r>
          </a:p>
          <a:p>
            <a:pPr lvl="3"/>
            <a:r>
              <a:rPr lang="es-PE" dirty="0">
                <a:solidFill>
                  <a:srgbClr val="FF0000"/>
                </a:solidFill>
              </a:rPr>
              <a:t>1.3.2 Justificación práctica</a:t>
            </a:r>
          </a:p>
          <a:p>
            <a:pPr lvl="3"/>
            <a:r>
              <a:rPr lang="es-PE" dirty="0">
                <a:solidFill>
                  <a:srgbClr val="FF0000"/>
                </a:solidFill>
              </a:rPr>
              <a:t>1.3.3 Justificación metodológica</a:t>
            </a:r>
          </a:p>
          <a:p>
            <a:pPr lvl="2"/>
            <a:r>
              <a:rPr lang="es-PE" dirty="0">
                <a:solidFill>
                  <a:srgbClr val="FF0000"/>
                </a:solidFill>
              </a:rPr>
              <a:t>1.4 Objetivos de la investigación</a:t>
            </a:r>
          </a:p>
          <a:p>
            <a:pPr lvl="3"/>
            <a:r>
              <a:rPr lang="es-PE" dirty="0">
                <a:solidFill>
                  <a:srgbClr val="FF0000"/>
                </a:solidFill>
              </a:rPr>
              <a:t>1.4.1 Objetivo principal</a:t>
            </a:r>
          </a:p>
          <a:p>
            <a:pPr lvl="3"/>
            <a:r>
              <a:rPr lang="es-PE" dirty="0">
                <a:solidFill>
                  <a:srgbClr val="FF0000"/>
                </a:solidFill>
              </a:rPr>
              <a:t>1.4.2 Objetivos específicos</a:t>
            </a:r>
          </a:p>
          <a:p>
            <a:pPr lvl="1"/>
            <a:r>
              <a:rPr lang="es-PE" dirty="0"/>
              <a:t>II. MARCO TEORICO</a:t>
            </a:r>
          </a:p>
          <a:p>
            <a:pPr lvl="1"/>
            <a:r>
              <a:rPr lang="es-PE" dirty="0"/>
              <a:t>III, HIPOTESIS DE LA INVESTIGACIÓN</a:t>
            </a:r>
          </a:p>
          <a:p>
            <a:pPr lvl="1"/>
            <a:r>
              <a:rPr lang="es-PE" dirty="0"/>
              <a:t>IV. METODOLOGÍA DE LA INVESTIGACION</a:t>
            </a:r>
          </a:p>
          <a:p>
            <a:pPr lvl="1"/>
            <a:r>
              <a:rPr lang="es-PE" dirty="0"/>
              <a:t>V. PRESUPUESTO</a:t>
            </a:r>
          </a:p>
          <a:p>
            <a:pPr lvl="1"/>
            <a:r>
              <a:rPr lang="es-PE" dirty="0"/>
              <a:t>VI. CRONOGRAMA DE INVESTIGACIÓN</a:t>
            </a:r>
          </a:p>
          <a:p>
            <a:pPr lvl="1"/>
            <a:r>
              <a:rPr lang="es-PE" dirty="0">
                <a:solidFill>
                  <a:srgbClr val="FF0000"/>
                </a:solidFill>
              </a:rPr>
              <a:t>VII. REFERENCIAS BIBLIOGRÁFICAS</a:t>
            </a:r>
          </a:p>
          <a:p>
            <a:pPr lvl="1"/>
            <a:r>
              <a:rPr lang="es-PE" dirty="0"/>
              <a:t>ANEXOS</a:t>
            </a:r>
          </a:p>
        </p:txBody>
      </p:sp>
      <p:sp>
        <p:nvSpPr>
          <p:cNvPr id="5" name="CuadroTexto 4">
            <a:extLst>
              <a:ext uri="{FF2B5EF4-FFF2-40B4-BE49-F238E27FC236}">
                <a16:creationId xmlns:a16="http://schemas.microsoft.com/office/drawing/2014/main" id="{01AF27D9-2132-DB48-7880-FFE1CF50C838}"/>
              </a:ext>
            </a:extLst>
          </p:cNvPr>
          <p:cNvSpPr txBox="1"/>
          <p:nvPr/>
        </p:nvSpPr>
        <p:spPr>
          <a:xfrm>
            <a:off x="695069" y="6354375"/>
            <a:ext cx="6094562" cy="461665"/>
          </a:xfrm>
          <a:prstGeom prst="rect">
            <a:avLst/>
          </a:prstGeom>
          <a:noFill/>
        </p:spPr>
        <p:txBody>
          <a:bodyPr wrap="square">
            <a:spAutoFit/>
          </a:bodyPr>
          <a:lstStyle/>
          <a:p>
            <a:r>
              <a:rPr lang="es-PE" sz="1200" dirty="0">
                <a:hlinkClick r:id="rId2"/>
              </a:rPr>
              <a:t>https://upg.administracion.unmsm.edu.pe/images/tesis/DIRECTIVA-080-TESIS.pdf</a:t>
            </a:r>
            <a:endParaRPr lang="es-PE" sz="1200" dirty="0"/>
          </a:p>
          <a:p>
            <a:endParaRPr lang="es-PE" sz="1200" dirty="0"/>
          </a:p>
        </p:txBody>
      </p:sp>
      <p:pic>
        <p:nvPicPr>
          <p:cNvPr id="4" name="Imagen 3">
            <a:extLst>
              <a:ext uri="{FF2B5EF4-FFF2-40B4-BE49-F238E27FC236}">
                <a16:creationId xmlns:a16="http://schemas.microsoft.com/office/drawing/2014/main" id="{53688F0D-22AA-27B2-0DD2-DFF4C36244C6}"/>
              </a:ext>
            </a:extLst>
          </p:cNvPr>
          <p:cNvPicPr>
            <a:picLocks noChangeAspect="1"/>
          </p:cNvPicPr>
          <p:nvPr/>
        </p:nvPicPr>
        <p:blipFill>
          <a:blip r:embed="rId3"/>
          <a:stretch>
            <a:fillRect/>
          </a:stretch>
        </p:blipFill>
        <p:spPr>
          <a:xfrm>
            <a:off x="8467981" y="5343525"/>
            <a:ext cx="3028950" cy="1514475"/>
          </a:xfrm>
          <a:prstGeom prst="rect">
            <a:avLst/>
          </a:prstGeom>
        </p:spPr>
      </p:pic>
    </p:spTree>
    <p:extLst>
      <p:ext uri="{BB962C8B-B14F-4D97-AF65-F5344CB8AC3E}">
        <p14:creationId xmlns:p14="http://schemas.microsoft.com/office/powerpoint/2010/main" val="425026604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7567E8A-F9D2-39DE-8EDD-FE4A5B7835F8}"/>
              </a:ext>
            </a:extLst>
          </p:cNvPr>
          <p:cNvSpPr>
            <a:spLocks noGrp="1"/>
          </p:cNvSpPr>
          <p:nvPr>
            <p:ph type="title"/>
          </p:nvPr>
        </p:nvSpPr>
        <p:spPr>
          <a:xfrm>
            <a:off x="838200" y="365125"/>
            <a:ext cx="5181600" cy="1325563"/>
          </a:xfrm>
        </p:spPr>
        <p:txBody>
          <a:bodyPr>
            <a:normAutofit/>
          </a:bodyPr>
          <a:lstStyle/>
          <a:p>
            <a:pPr algn="ctr"/>
            <a:r>
              <a:rPr lang="es-PE" sz="2800" dirty="0"/>
              <a:t>AVANCES DEL PLAN</a:t>
            </a:r>
            <a:endParaRPr lang="es-PE" sz="1600" dirty="0"/>
          </a:p>
        </p:txBody>
      </p:sp>
      <p:sp>
        <p:nvSpPr>
          <p:cNvPr id="3" name="Marcador de contenido 2">
            <a:extLst>
              <a:ext uri="{FF2B5EF4-FFF2-40B4-BE49-F238E27FC236}">
                <a16:creationId xmlns:a16="http://schemas.microsoft.com/office/drawing/2014/main" id="{24D0A325-9017-D585-2FD8-8F2C44A474A8}"/>
              </a:ext>
            </a:extLst>
          </p:cNvPr>
          <p:cNvSpPr>
            <a:spLocks noGrp="1"/>
          </p:cNvSpPr>
          <p:nvPr>
            <p:ph sz="half" idx="1"/>
          </p:nvPr>
        </p:nvSpPr>
        <p:spPr>
          <a:xfrm>
            <a:off x="838200" y="1441175"/>
            <a:ext cx="5181600" cy="4735788"/>
          </a:xfrm>
        </p:spPr>
        <p:txBody>
          <a:bodyPr anchor="ctr">
            <a:normAutofit fontScale="92500" lnSpcReduction="20000"/>
          </a:bodyPr>
          <a:lstStyle/>
          <a:p>
            <a:pPr lvl="1"/>
            <a:r>
              <a:rPr lang="es-PE" dirty="0">
                <a:solidFill>
                  <a:srgbClr val="FF0000"/>
                </a:solidFill>
              </a:rPr>
              <a:t>I. PLANTEAMIENTO DEL PROBLEMA</a:t>
            </a:r>
          </a:p>
          <a:p>
            <a:pPr lvl="2"/>
            <a:r>
              <a:rPr lang="es-PE" dirty="0">
                <a:solidFill>
                  <a:srgbClr val="FF0000"/>
                </a:solidFill>
              </a:rPr>
              <a:t>1.1 Análisis del contexto</a:t>
            </a:r>
          </a:p>
          <a:p>
            <a:pPr lvl="2"/>
            <a:r>
              <a:rPr lang="es-PE" dirty="0">
                <a:solidFill>
                  <a:srgbClr val="FF0000"/>
                </a:solidFill>
              </a:rPr>
              <a:t>1.2 Formulación del problema</a:t>
            </a:r>
          </a:p>
          <a:p>
            <a:pPr lvl="3"/>
            <a:r>
              <a:rPr lang="es-PE" dirty="0">
                <a:solidFill>
                  <a:srgbClr val="FF0000"/>
                </a:solidFill>
              </a:rPr>
              <a:t>1.2.1 Problema principal</a:t>
            </a:r>
          </a:p>
          <a:p>
            <a:pPr lvl="3"/>
            <a:r>
              <a:rPr lang="es-PE" dirty="0">
                <a:solidFill>
                  <a:srgbClr val="FF0000"/>
                </a:solidFill>
              </a:rPr>
              <a:t>1.2.2.Problemas específicos</a:t>
            </a:r>
          </a:p>
          <a:p>
            <a:pPr lvl="2"/>
            <a:r>
              <a:rPr lang="es-PE" dirty="0">
                <a:solidFill>
                  <a:srgbClr val="FF0000"/>
                </a:solidFill>
              </a:rPr>
              <a:t>1.3 Justificación de la investigación</a:t>
            </a:r>
          </a:p>
          <a:p>
            <a:pPr lvl="3"/>
            <a:r>
              <a:rPr lang="es-PE" dirty="0">
                <a:solidFill>
                  <a:srgbClr val="FF0000"/>
                </a:solidFill>
              </a:rPr>
              <a:t>1.3.1 Justificación Teórica</a:t>
            </a:r>
          </a:p>
          <a:p>
            <a:pPr lvl="3"/>
            <a:r>
              <a:rPr lang="es-PE" dirty="0">
                <a:solidFill>
                  <a:srgbClr val="FF0000"/>
                </a:solidFill>
              </a:rPr>
              <a:t>1.3.2 Justificación práctica</a:t>
            </a:r>
          </a:p>
          <a:p>
            <a:pPr lvl="3"/>
            <a:r>
              <a:rPr lang="es-PE" dirty="0">
                <a:solidFill>
                  <a:srgbClr val="FF0000"/>
                </a:solidFill>
              </a:rPr>
              <a:t>1.3.3 Justificación metodológica</a:t>
            </a:r>
          </a:p>
          <a:p>
            <a:pPr lvl="2"/>
            <a:r>
              <a:rPr lang="es-PE" dirty="0">
                <a:solidFill>
                  <a:srgbClr val="FF0000"/>
                </a:solidFill>
              </a:rPr>
              <a:t>1.4 Objetivos de la investigación</a:t>
            </a:r>
          </a:p>
          <a:p>
            <a:pPr lvl="3"/>
            <a:r>
              <a:rPr lang="es-PE" dirty="0">
                <a:solidFill>
                  <a:srgbClr val="FF0000"/>
                </a:solidFill>
              </a:rPr>
              <a:t>1.4.1 Objetivo principal</a:t>
            </a:r>
          </a:p>
          <a:p>
            <a:pPr lvl="3"/>
            <a:r>
              <a:rPr lang="es-PE" dirty="0">
                <a:solidFill>
                  <a:srgbClr val="FF0000"/>
                </a:solidFill>
              </a:rPr>
              <a:t>1.4.2 Objetivos específicos</a:t>
            </a:r>
          </a:p>
          <a:p>
            <a:pPr lvl="1"/>
            <a:r>
              <a:rPr lang="es-PE" dirty="0"/>
              <a:t>II. MARCO TEORICO</a:t>
            </a:r>
          </a:p>
          <a:p>
            <a:pPr lvl="2"/>
            <a:r>
              <a:rPr lang="es-PE" dirty="0"/>
              <a:t>2.1 Antecedentes del problema</a:t>
            </a:r>
          </a:p>
          <a:p>
            <a:pPr lvl="2"/>
            <a:r>
              <a:rPr lang="es-PE" dirty="0"/>
              <a:t>2.2 Bases teóricas</a:t>
            </a:r>
          </a:p>
          <a:p>
            <a:pPr lvl="2"/>
            <a:r>
              <a:rPr lang="es-PE" dirty="0"/>
              <a:t>2.3 Marco conceptual</a:t>
            </a:r>
          </a:p>
        </p:txBody>
      </p:sp>
      <p:sp>
        <p:nvSpPr>
          <p:cNvPr id="6" name="Marcador de contenido 5">
            <a:extLst>
              <a:ext uri="{FF2B5EF4-FFF2-40B4-BE49-F238E27FC236}">
                <a16:creationId xmlns:a16="http://schemas.microsoft.com/office/drawing/2014/main" id="{483E2CCB-D319-0B60-2477-D873C9D516E5}"/>
              </a:ext>
            </a:extLst>
          </p:cNvPr>
          <p:cNvSpPr>
            <a:spLocks noGrp="1"/>
          </p:cNvSpPr>
          <p:nvPr>
            <p:ph sz="half" idx="2"/>
          </p:nvPr>
        </p:nvSpPr>
        <p:spPr>
          <a:xfrm>
            <a:off x="6636026" y="1441175"/>
            <a:ext cx="5181600" cy="3902350"/>
          </a:xfrm>
        </p:spPr>
        <p:txBody>
          <a:bodyPr anchor="ctr">
            <a:normAutofit fontScale="92500" lnSpcReduction="20000"/>
          </a:bodyPr>
          <a:lstStyle/>
          <a:p>
            <a:pPr lvl="1"/>
            <a:r>
              <a:rPr lang="es-PE"/>
              <a:t>III. </a:t>
            </a:r>
            <a:r>
              <a:rPr lang="es-PE" dirty="0"/>
              <a:t>HIPOTESIS y VARIABLES DE LA INVESTIGACIÓN</a:t>
            </a:r>
          </a:p>
          <a:p>
            <a:pPr lvl="2"/>
            <a:r>
              <a:rPr lang="es-PE" dirty="0"/>
              <a:t>3.1 Hipótesis principal</a:t>
            </a:r>
          </a:p>
          <a:p>
            <a:pPr lvl="2"/>
            <a:r>
              <a:rPr lang="es-PE" dirty="0"/>
              <a:t>3.2 Hipótesis específicas</a:t>
            </a:r>
          </a:p>
          <a:p>
            <a:pPr lvl="2"/>
            <a:r>
              <a:rPr lang="es-PE" dirty="0"/>
              <a:t>3.3 Identificación de variables</a:t>
            </a:r>
          </a:p>
          <a:p>
            <a:pPr lvl="2"/>
            <a:r>
              <a:rPr lang="es-PE" dirty="0"/>
              <a:t>3.4 Operacionalización de variables</a:t>
            </a:r>
          </a:p>
          <a:p>
            <a:pPr lvl="2"/>
            <a:r>
              <a:rPr lang="es-PE" dirty="0"/>
              <a:t>3.5 Matriz de consistencia</a:t>
            </a:r>
          </a:p>
          <a:p>
            <a:pPr lvl="1"/>
            <a:r>
              <a:rPr lang="es-PE" dirty="0"/>
              <a:t>IV. METODOLOGÍA DE LA INVESTIGACION</a:t>
            </a:r>
          </a:p>
          <a:p>
            <a:pPr lvl="1"/>
            <a:r>
              <a:rPr lang="es-PE" dirty="0"/>
              <a:t>V. PRESUPUESTO</a:t>
            </a:r>
          </a:p>
          <a:p>
            <a:pPr lvl="1"/>
            <a:r>
              <a:rPr lang="es-PE" dirty="0"/>
              <a:t>VI. CRONOGRAMA DE INVESTIGACIÓN</a:t>
            </a:r>
          </a:p>
          <a:p>
            <a:pPr lvl="1"/>
            <a:r>
              <a:rPr lang="es-PE" dirty="0">
                <a:solidFill>
                  <a:srgbClr val="FF0000"/>
                </a:solidFill>
              </a:rPr>
              <a:t>VII. REFERENCIAS BIBLIOGRÁFICAS</a:t>
            </a:r>
          </a:p>
          <a:p>
            <a:pPr lvl="1"/>
            <a:r>
              <a:rPr lang="es-PE" dirty="0"/>
              <a:t>ANEXOS</a:t>
            </a:r>
          </a:p>
        </p:txBody>
      </p:sp>
      <p:sp>
        <p:nvSpPr>
          <p:cNvPr id="5" name="CuadroTexto 4">
            <a:extLst>
              <a:ext uri="{FF2B5EF4-FFF2-40B4-BE49-F238E27FC236}">
                <a16:creationId xmlns:a16="http://schemas.microsoft.com/office/drawing/2014/main" id="{01AF27D9-2132-DB48-7880-FFE1CF50C838}"/>
              </a:ext>
            </a:extLst>
          </p:cNvPr>
          <p:cNvSpPr txBox="1"/>
          <p:nvPr/>
        </p:nvSpPr>
        <p:spPr>
          <a:xfrm>
            <a:off x="695069" y="6354375"/>
            <a:ext cx="6094562" cy="461665"/>
          </a:xfrm>
          <a:prstGeom prst="rect">
            <a:avLst/>
          </a:prstGeom>
          <a:noFill/>
        </p:spPr>
        <p:txBody>
          <a:bodyPr wrap="square">
            <a:spAutoFit/>
          </a:bodyPr>
          <a:lstStyle/>
          <a:p>
            <a:r>
              <a:rPr lang="es-PE" sz="1200" dirty="0">
                <a:hlinkClick r:id="rId2"/>
              </a:rPr>
              <a:t>https://upg.administracion.unmsm.edu.pe/images/tesis/DIRECTIVA-080-TESIS.pdf</a:t>
            </a:r>
            <a:endParaRPr lang="es-PE" sz="1200" dirty="0"/>
          </a:p>
          <a:p>
            <a:endParaRPr lang="es-PE" sz="1200" dirty="0"/>
          </a:p>
        </p:txBody>
      </p:sp>
      <p:pic>
        <p:nvPicPr>
          <p:cNvPr id="4" name="Imagen 3">
            <a:extLst>
              <a:ext uri="{FF2B5EF4-FFF2-40B4-BE49-F238E27FC236}">
                <a16:creationId xmlns:a16="http://schemas.microsoft.com/office/drawing/2014/main" id="{53688F0D-22AA-27B2-0DD2-DFF4C36244C6}"/>
              </a:ext>
            </a:extLst>
          </p:cNvPr>
          <p:cNvPicPr>
            <a:picLocks noChangeAspect="1"/>
          </p:cNvPicPr>
          <p:nvPr/>
        </p:nvPicPr>
        <p:blipFill>
          <a:blip r:embed="rId3"/>
          <a:stretch>
            <a:fillRect/>
          </a:stretch>
        </p:blipFill>
        <p:spPr>
          <a:xfrm>
            <a:off x="8467981" y="5343525"/>
            <a:ext cx="3028950" cy="1514475"/>
          </a:xfrm>
          <a:prstGeom prst="rect">
            <a:avLst/>
          </a:prstGeom>
        </p:spPr>
      </p:pic>
    </p:spTree>
    <p:extLst>
      <p:ext uri="{BB962C8B-B14F-4D97-AF65-F5344CB8AC3E}">
        <p14:creationId xmlns:p14="http://schemas.microsoft.com/office/powerpoint/2010/main" val="12245528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E387E447-5764-0A7D-8227-BED4ACC94863}"/>
              </a:ext>
            </a:extLst>
          </p:cNvPr>
          <p:cNvSpPr>
            <a:spLocks noGrp="1"/>
          </p:cNvSpPr>
          <p:nvPr>
            <p:ph type="ctrTitle"/>
          </p:nvPr>
        </p:nvSpPr>
        <p:spPr/>
        <p:txBody>
          <a:bodyPr>
            <a:normAutofit/>
          </a:bodyPr>
          <a:lstStyle/>
          <a:p>
            <a:r>
              <a:rPr lang="es-PE" sz="3600" dirty="0"/>
              <a:t>TEMA 6: </a:t>
            </a:r>
            <a:br>
              <a:rPr lang="es-PE" sz="3600" dirty="0"/>
            </a:br>
            <a:r>
              <a:rPr lang="es-PE" sz="3600" dirty="0"/>
              <a:t>ALCANCE DE LA INVESTIGACION</a:t>
            </a:r>
          </a:p>
        </p:txBody>
      </p:sp>
      <p:sp>
        <p:nvSpPr>
          <p:cNvPr id="5" name="Subtítulo 4">
            <a:extLst>
              <a:ext uri="{FF2B5EF4-FFF2-40B4-BE49-F238E27FC236}">
                <a16:creationId xmlns:a16="http://schemas.microsoft.com/office/drawing/2014/main" id="{28C09AEE-2084-F8D3-598F-B5D0FBAB0F4A}"/>
              </a:ext>
            </a:extLst>
          </p:cNvPr>
          <p:cNvSpPr>
            <a:spLocks noGrp="1"/>
          </p:cNvSpPr>
          <p:nvPr>
            <p:ph type="subTitle" idx="1"/>
          </p:nvPr>
        </p:nvSpPr>
        <p:spPr/>
        <p:txBody>
          <a:bodyPr/>
          <a:lstStyle/>
          <a:p>
            <a:endParaRPr lang="es-PE" dirty="0"/>
          </a:p>
        </p:txBody>
      </p:sp>
    </p:spTree>
    <p:extLst>
      <p:ext uri="{BB962C8B-B14F-4D97-AF65-F5344CB8AC3E}">
        <p14:creationId xmlns:p14="http://schemas.microsoft.com/office/powerpoint/2010/main" val="213128682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7567E8A-F9D2-39DE-8EDD-FE4A5B7835F8}"/>
              </a:ext>
            </a:extLst>
          </p:cNvPr>
          <p:cNvSpPr>
            <a:spLocks noGrp="1"/>
          </p:cNvSpPr>
          <p:nvPr>
            <p:ph type="title"/>
          </p:nvPr>
        </p:nvSpPr>
        <p:spPr/>
        <p:txBody>
          <a:bodyPr>
            <a:normAutofit/>
          </a:bodyPr>
          <a:lstStyle/>
          <a:p>
            <a:pPr algn="ctr"/>
            <a:r>
              <a:rPr lang="es-PE" sz="2800" dirty="0"/>
              <a:t>TAREA 5: MARCO TEORICO DE LA INVESTIGACION</a:t>
            </a:r>
            <a:br>
              <a:rPr lang="es-PE" sz="2800" dirty="0"/>
            </a:br>
            <a:r>
              <a:rPr lang="es-PE" sz="1600" dirty="0"/>
              <a:t>(26 de octubre, 2022)</a:t>
            </a:r>
          </a:p>
        </p:txBody>
      </p:sp>
      <p:sp>
        <p:nvSpPr>
          <p:cNvPr id="3" name="Marcador de contenido 2">
            <a:extLst>
              <a:ext uri="{FF2B5EF4-FFF2-40B4-BE49-F238E27FC236}">
                <a16:creationId xmlns:a16="http://schemas.microsoft.com/office/drawing/2014/main" id="{24D0A325-9017-D585-2FD8-8F2C44A474A8}"/>
              </a:ext>
            </a:extLst>
          </p:cNvPr>
          <p:cNvSpPr>
            <a:spLocks noGrp="1"/>
          </p:cNvSpPr>
          <p:nvPr>
            <p:ph idx="1"/>
          </p:nvPr>
        </p:nvSpPr>
        <p:spPr/>
        <p:txBody>
          <a:bodyPr anchor="ctr">
            <a:normAutofit fontScale="70000" lnSpcReduction="20000"/>
          </a:bodyPr>
          <a:lstStyle/>
          <a:p>
            <a:pPr lvl="1"/>
            <a:r>
              <a:rPr lang="es-PE" dirty="0">
                <a:solidFill>
                  <a:srgbClr val="FF0000"/>
                </a:solidFill>
              </a:rPr>
              <a:t>I. PLANTEAMIENTO DEL PROBLEMA</a:t>
            </a:r>
          </a:p>
          <a:p>
            <a:pPr lvl="2"/>
            <a:r>
              <a:rPr lang="es-PE" dirty="0">
                <a:solidFill>
                  <a:srgbClr val="FF0000"/>
                </a:solidFill>
              </a:rPr>
              <a:t>1.1 Análisis del contexto</a:t>
            </a:r>
          </a:p>
          <a:p>
            <a:pPr lvl="2"/>
            <a:r>
              <a:rPr lang="es-PE" dirty="0">
                <a:solidFill>
                  <a:srgbClr val="FF0000"/>
                </a:solidFill>
              </a:rPr>
              <a:t>1.2 Formulación del problema</a:t>
            </a:r>
          </a:p>
          <a:p>
            <a:pPr lvl="3"/>
            <a:r>
              <a:rPr lang="es-PE" dirty="0">
                <a:solidFill>
                  <a:srgbClr val="FF0000"/>
                </a:solidFill>
              </a:rPr>
              <a:t>1.2.1 Problema principal</a:t>
            </a:r>
          </a:p>
          <a:p>
            <a:pPr lvl="3"/>
            <a:r>
              <a:rPr lang="es-PE" dirty="0">
                <a:solidFill>
                  <a:srgbClr val="FF0000"/>
                </a:solidFill>
              </a:rPr>
              <a:t>1.2.2.Problemas específicos</a:t>
            </a:r>
          </a:p>
          <a:p>
            <a:pPr lvl="2"/>
            <a:r>
              <a:rPr lang="es-PE" dirty="0">
                <a:solidFill>
                  <a:srgbClr val="FF0000"/>
                </a:solidFill>
              </a:rPr>
              <a:t>1.3 Justificación de la investigación</a:t>
            </a:r>
          </a:p>
          <a:p>
            <a:pPr lvl="3"/>
            <a:r>
              <a:rPr lang="es-PE" dirty="0">
                <a:solidFill>
                  <a:srgbClr val="FF0000"/>
                </a:solidFill>
              </a:rPr>
              <a:t>1.3.1 Justificación Teórica</a:t>
            </a:r>
          </a:p>
          <a:p>
            <a:pPr lvl="3"/>
            <a:r>
              <a:rPr lang="es-PE" dirty="0">
                <a:solidFill>
                  <a:srgbClr val="FF0000"/>
                </a:solidFill>
              </a:rPr>
              <a:t>1.3.2 Justificación práctica</a:t>
            </a:r>
          </a:p>
          <a:p>
            <a:pPr lvl="3"/>
            <a:r>
              <a:rPr lang="es-PE" dirty="0">
                <a:solidFill>
                  <a:srgbClr val="FF0000"/>
                </a:solidFill>
              </a:rPr>
              <a:t>1.3.3 Justificación metodológica</a:t>
            </a:r>
          </a:p>
          <a:p>
            <a:pPr lvl="2"/>
            <a:r>
              <a:rPr lang="es-PE" dirty="0">
                <a:solidFill>
                  <a:srgbClr val="FF0000"/>
                </a:solidFill>
              </a:rPr>
              <a:t>1.4 Objetivos de la investigación</a:t>
            </a:r>
          </a:p>
          <a:p>
            <a:pPr lvl="3"/>
            <a:r>
              <a:rPr lang="es-PE" dirty="0">
                <a:solidFill>
                  <a:srgbClr val="FF0000"/>
                </a:solidFill>
              </a:rPr>
              <a:t>1.4.1 Objetivo principal</a:t>
            </a:r>
          </a:p>
          <a:p>
            <a:pPr lvl="3"/>
            <a:r>
              <a:rPr lang="es-PE" dirty="0">
                <a:solidFill>
                  <a:srgbClr val="FF0000"/>
                </a:solidFill>
              </a:rPr>
              <a:t>1.4.2 Objetivos específicos</a:t>
            </a:r>
          </a:p>
          <a:p>
            <a:pPr lvl="1"/>
            <a:r>
              <a:rPr lang="es-PE" dirty="0"/>
              <a:t>II. MARCO TEORICO</a:t>
            </a:r>
          </a:p>
          <a:p>
            <a:pPr lvl="1"/>
            <a:r>
              <a:rPr lang="es-PE" dirty="0"/>
              <a:t>III, HIPOTESIS DE LA INVESTIGACIÓN</a:t>
            </a:r>
          </a:p>
          <a:p>
            <a:pPr lvl="1"/>
            <a:r>
              <a:rPr lang="es-PE" dirty="0"/>
              <a:t>IV. METODOLOGÍA DE LA INVESTIGACION</a:t>
            </a:r>
          </a:p>
          <a:p>
            <a:pPr lvl="1"/>
            <a:r>
              <a:rPr lang="es-PE" dirty="0"/>
              <a:t>V. PRESUPUESTO</a:t>
            </a:r>
          </a:p>
          <a:p>
            <a:pPr lvl="1"/>
            <a:r>
              <a:rPr lang="es-PE" dirty="0"/>
              <a:t>VI. CRONOGRAMA DE INVESTIGACIÓN</a:t>
            </a:r>
          </a:p>
          <a:p>
            <a:pPr lvl="1"/>
            <a:r>
              <a:rPr lang="es-PE" dirty="0">
                <a:solidFill>
                  <a:srgbClr val="FF0000"/>
                </a:solidFill>
              </a:rPr>
              <a:t>VII. REFERENCIAS BIBLIOGRÁFICAS</a:t>
            </a:r>
          </a:p>
          <a:p>
            <a:pPr lvl="1"/>
            <a:r>
              <a:rPr lang="es-PE" dirty="0"/>
              <a:t>ANEXOS</a:t>
            </a:r>
          </a:p>
        </p:txBody>
      </p:sp>
      <p:sp>
        <p:nvSpPr>
          <p:cNvPr id="5" name="CuadroTexto 4">
            <a:extLst>
              <a:ext uri="{FF2B5EF4-FFF2-40B4-BE49-F238E27FC236}">
                <a16:creationId xmlns:a16="http://schemas.microsoft.com/office/drawing/2014/main" id="{01AF27D9-2132-DB48-7880-FFE1CF50C838}"/>
              </a:ext>
            </a:extLst>
          </p:cNvPr>
          <p:cNvSpPr txBox="1"/>
          <p:nvPr/>
        </p:nvSpPr>
        <p:spPr>
          <a:xfrm>
            <a:off x="695069" y="6354375"/>
            <a:ext cx="6094562" cy="461665"/>
          </a:xfrm>
          <a:prstGeom prst="rect">
            <a:avLst/>
          </a:prstGeom>
          <a:noFill/>
        </p:spPr>
        <p:txBody>
          <a:bodyPr wrap="square">
            <a:spAutoFit/>
          </a:bodyPr>
          <a:lstStyle/>
          <a:p>
            <a:r>
              <a:rPr lang="es-PE" sz="1200" dirty="0">
                <a:hlinkClick r:id="rId2"/>
              </a:rPr>
              <a:t>https://upg.administracion.unmsm.edu.pe/images/tesis/DIRECTIVA-080-TESIS.pdf</a:t>
            </a:r>
            <a:endParaRPr lang="es-PE" sz="1200" dirty="0"/>
          </a:p>
          <a:p>
            <a:endParaRPr lang="es-PE" sz="1200" dirty="0"/>
          </a:p>
        </p:txBody>
      </p:sp>
      <p:pic>
        <p:nvPicPr>
          <p:cNvPr id="4" name="Imagen 3">
            <a:extLst>
              <a:ext uri="{FF2B5EF4-FFF2-40B4-BE49-F238E27FC236}">
                <a16:creationId xmlns:a16="http://schemas.microsoft.com/office/drawing/2014/main" id="{53688F0D-22AA-27B2-0DD2-DFF4C36244C6}"/>
              </a:ext>
            </a:extLst>
          </p:cNvPr>
          <p:cNvPicPr>
            <a:picLocks noChangeAspect="1"/>
          </p:cNvPicPr>
          <p:nvPr/>
        </p:nvPicPr>
        <p:blipFill>
          <a:blip r:embed="rId3"/>
          <a:stretch>
            <a:fillRect/>
          </a:stretch>
        </p:blipFill>
        <p:spPr>
          <a:xfrm>
            <a:off x="8467981" y="5343525"/>
            <a:ext cx="3028950" cy="1514475"/>
          </a:xfrm>
          <a:prstGeom prst="rect">
            <a:avLst/>
          </a:prstGeom>
        </p:spPr>
      </p:pic>
    </p:spTree>
    <p:extLst>
      <p:ext uri="{BB962C8B-B14F-4D97-AF65-F5344CB8AC3E}">
        <p14:creationId xmlns:p14="http://schemas.microsoft.com/office/powerpoint/2010/main" val="39252383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7567E8A-F9D2-39DE-8EDD-FE4A5B7835F8}"/>
              </a:ext>
            </a:extLst>
          </p:cNvPr>
          <p:cNvSpPr>
            <a:spLocks noGrp="1"/>
          </p:cNvSpPr>
          <p:nvPr>
            <p:ph type="title"/>
          </p:nvPr>
        </p:nvSpPr>
        <p:spPr>
          <a:xfrm>
            <a:off x="838200" y="365125"/>
            <a:ext cx="5181600" cy="1325563"/>
          </a:xfrm>
        </p:spPr>
        <p:txBody>
          <a:bodyPr>
            <a:normAutofit/>
          </a:bodyPr>
          <a:lstStyle/>
          <a:p>
            <a:pPr algn="ctr"/>
            <a:r>
              <a:rPr lang="es-PE" sz="2800" dirty="0"/>
              <a:t>AVANCES DEL PLAN</a:t>
            </a:r>
            <a:endParaRPr lang="es-PE" sz="1600" dirty="0"/>
          </a:p>
        </p:txBody>
      </p:sp>
      <p:sp>
        <p:nvSpPr>
          <p:cNvPr id="3" name="Marcador de contenido 2">
            <a:extLst>
              <a:ext uri="{FF2B5EF4-FFF2-40B4-BE49-F238E27FC236}">
                <a16:creationId xmlns:a16="http://schemas.microsoft.com/office/drawing/2014/main" id="{24D0A325-9017-D585-2FD8-8F2C44A474A8}"/>
              </a:ext>
            </a:extLst>
          </p:cNvPr>
          <p:cNvSpPr>
            <a:spLocks noGrp="1"/>
          </p:cNvSpPr>
          <p:nvPr>
            <p:ph sz="half" idx="1"/>
          </p:nvPr>
        </p:nvSpPr>
        <p:spPr>
          <a:xfrm>
            <a:off x="838200" y="1441175"/>
            <a:ext cx="5181600" cy="4735788"/>
          </a:xfrm>
        </p:spPr>
        <p:txBody>
          <a:bodyPr anchor="ctr">
            <a:normAutofit fontScale="92500" lnSpcReduction="20000"/>
          </a:bodyPr>
          <a:lstStyle/>
          <a:p>
            <a:pPr lvl="1"/>
            <a:r>
              <a:rPr lang="es-PE" dirty="0">
                <a:solidFill>
                  <a:srgbClr val="FF0000"/>
                </a:solidFill>
              </a:rPr>
              <a:t>I. PLANTEAMIENTO DEL PROBLEMA</a:t>
            </a:r>
          </a:p>
          <a:p>
            <a:pPr lvl="2"/>
            <a:r>
              <a:rPr lang="es-PE" dirty="0">
                <a:solidFill>
                  <a:srgbClr val="FF0000"/>
                </a:solidFill>
              </a:rPr>
              <a:t>1.1 Análisis del contexto</a:t>
            </a:r>
          </a:p>
          <a:p>
            <a:pPr lvl="2"/>
            <a:r>
              <a:rPr lang="es-PE" dirty="0">
                <a:solidFill>
                  <a:srgbClr val="FF0000"/>
                </a:solidFill>
              </a:rPr>
              <a:t>1.2 Formulación del problema</a:t>
            </a:r>
          </a:p>
          <a:p>
            <a:pPr lvl="3"/>
            <a:r>
              <a:rPr lang="es-PE" dirty="0">
                <a:solidFill>
                  <a:srgbClr val="FF0000"/>
                </a:solidFill>
              </a:rPr>
              <a:t>1.2.1 Problema principal</a:t>
            </a:r>
          </a:p>
          <a:p>
            <a:pPr lvl="3"/>
            <a:r>
              <a:rPr lang="es-PE" dirty="0">
                <a:solidFill>
                  <a:srgbClr val="FF0000"/>
                </a:solidFill>
              </a:rPr>
              <a:t>1.2.2.Problemas específicos</a:t>
            </a:r>
          </a:p>
          <a:p>
            <a:pPr lvl="2"/>
            <a:r>
              <a:rPr lang="es-PE" dirty="0">
                <a:solidFill>
                  <a:srgbClr val="FF0000"/>
                </a:solidFill>
              </a:rPr>
              <a:t>1.3 Justificación de la investigación</a:t>
            </a:r>
          </a:p>
          <a:p>
            <a:pPr lvl="3"/>
            <a:r>
              <a:rPr lang="es-PE" dirty="0">
                <a:solidFill>
                  <a:srgbClr val="FF0000"/>
                </a:solidFill>
              </a:rPr>
              <a:t>1.3.1 Justificación Teórica</a:t>
            </a:r>
          </a:p>
          <a:p>
            <a:pPr lvl="3"/>
            <a:r>
              <a:rPr lang="es-PE" dirty="0">
                <a:solidFill>
                  <a:srgbClr val="FF0000"/>
                </a:solidFill>
              </a:rPr>
              <a:t>1.3.2 Justificación práctica</a:t>
            </a:r>
          </a:p>
          <a:p>
            <a:pPr lvl="3"/>
            <a:r>
              <a:rPr lang="es-PE" dirty="0">
                <a:solidFill>
                  <a:srgbClr val="FF0000"/>
                </a:solidFill>
              </a:rPr>
              <a:t>1.3.3 Justificación metodológica</a:t>
            </a:r>
          </a:p>
          <a:p>
            <a:pPr lvl="2"/>
            <a:r>
              <a:rPr lang="es-PE" dirty="0">
                <a:solidFill>
                  <a:srgbClr val="FF0000"/>
                </a:solidFill>
              </a:rPr>
              <a:t>1.4 Objetivos de la investigación</a:t>
            </a:r>
          </a:p>
          <a:p>
            <a:pPr lvl="3"/>
            <a:r>
              <a:rPr lang="es-PE" dirty="0">
                <a:solidFill>
                  <a:srgbClr val="FF0000"/>
                </a:solidFill>
              </a:rPr>
              <a:t>1.4.1 Objetivo principal</a:t>
            </a:r>
          </a:p>
          <a:p>
            <a:pPr lvl="3"/>
            <a:r>
              <a:rPr lang="es-PE" dirty="0">
                <a:solidFill>
                  <a:srgbClr val="FF0000"/>
                </a:solidFill>
              </a:rPr>
              <a:t>1.4.2 Objetivos específicos</a:t>
            </a:r>
          </a:p>
          <a:p>
            <a:pPr lvl="1"/>
            <a:r>
              <a:rPr lang="es-PE" dirty="0">
                <a:solidFill>
                  <a:srgbClr val="FF0000"/>
                </a:solidFill>
              </a:rPr>
              <a:t>II. MARCO TEORICO</a:t>
            </a:r>
          </a:p>
          <a:p>
            <a:pPr lvl="2"/>
            <a:r>
              <a:rPr lang="es-PE" dirty="0">
                <a:solidFill>
                  <a:srgbClr val="FF0000"/>
                </a:solidFill>
              </a:rPr>
              <a:t>2.1 Antecedentes del problema</a:t>
            </a:r>
          </a:p>
          <a:p>
            <a:pPr lvl="2"/>
            <a:r>
              <a:rPr lang="es-PE" dirty="0">
                <a:solidFill>
                  <a:srgbClr val="FF0000"/>
                </a:solidFill>
              </a:rPr>
              <a:t>2.2 Bases teóricas</a:t>
            </a:r>
          </a:p>
          <a:p>
            <a:pPr lvl="2"/>
            <a:r>
              <a:rPr lang="es-PE" dirty="0">
                <a:solidFill>
                  <a:srgbClr val="FF0000"/>
                </a:solidFill>
              </a:rPr>
              <a:t>2.3 Marco conceptual</a:t>
            </a:r>
          </a:p>
        </p:txBody>
      </p:sp>
      <p:sp>
        <p:nvSpPr>
          <p:cNvPr id="6" name="Marcador de contenido 5">
            <a:extLst>
              <a:ext uri="{FF2B5EF4-FFF2-40B4-BE49-F238E27FC236}">
                <a16:creationId xmlns:a16="http://schemas.microsoft.com/office/drawing/2014/main" id="{483E2CCB-D319-0B60-2477-D873C9D516E5}"/>
              </a:ext>
            </a:extLst>
          </p:cNvPr>
          <p:cNvSpPr>
            <a:spLocks noGrp="1"/>
          </p:cNvSpPr>
          <p:nvPr>
            <p:ph sz="half" idx="2"/>
          </p:nvPr>
        </p:nvSpPr>
        <p:spPr>
          <a:xfrm>
            <a:off x="6636026" y="1441175"/>
            <a:ext cx="5181600" cy="3902350"/>
          </a:xfrm>
        </p:spPr>
        <p:txBody>
          <a:bodyPr anchor="ctr">
            <a:normAutofit fontScale="92500" lnSpcReduction="20000"/>
          </a:bodyPr>
          <a:lstStyle/>
          <a:p>
            <a:pPr lvl="1"/>
            <a:r>
              <a:rPr lang="es-PE" dirty="0"/>
              <a:t>III. HIPOTESIS y VARIABLES DE LA INVESTIGACIÓN</a:t>
            </a:r>
          </a:p>
          <a:p>
            <a:pPr lvl="2"/>
            <a:r>
              <a:rPr lang="es-PE" dirty="0"/>
              <a:t>3.1 Hipótesis principal</a:t>
            </a:r>
          </a:p>
          <a:p>
            <a:pPr lvl="2"/>
            <a:r>
              <a:rPr lang="es-PE" dirty="0"/>
              <a:t>3.2 Hipótesis específicas</a:t>
            </a:r>
          </a:p>
          <a:p>
            <a:pPr lvl="2"/>
            <a:r>
              <a:rPr lang="es-PE" dirty="0"/>
              <a:t>3.3 Identificación de variables</a:t>
            </a:r>
          </a:p>
          <a:p>
            <a:pPr lvl="2"/>
            <a:r>
              <a:rPr lang="es-PE" dirty="0"/>
              <a:t>3.4 Operacionalización de variables</a:t>
            </a:r>
          </a:p>
          <a:p>
            <a:pPr lvl="2"/>
            <a:r>
              <a:rPr lang="es-PE" dirty="0"/>
              <a:t>3.5 Matriz de consistencia</a:t>
            </a:r>
          </a:p>
          <a:p>
            <a:pPr lvl="1"/>
            <a:r>
              <a:rPr lang="es-PE" dirty="0"/>
              <a:t>IV. METODOLOGÍA DE LA INVESTIGACION</a:t>
            </a:r>
          </a:p>
          <a:p>
            <a:pPr lvl="1"/>
            <a:r>
              <a:rPr lang="es-PE" dirty="0">
                <a:solidFill>
                  <a:srgbClr val="FF0000"/>
                </a:solidFill>
              </a:rPr>
              <a:t>V. PRESUPUESTO</a:t>
            </a:r>
          </a:p>
          <a:p>
            <a:pPr lvl="1"/>
            <a:r>
              <a:rPr lang="es-PE" dirty="0">
                <a:solidFill>
                  <a:srgbClr val="FF0000"/>
                </a:solidFill>
              </a:rPr>
              <a:t>VI. CRONOGRAMA DE INVESTIGACIÓN</a:t>
            </a:r>
          </a:p>
          <a:p>
            <a:pPr lvl="1"/>
            <a:r>
              <a:rPr lang="es-PE" dirty="0">
                <a:solidFill>
                  <a:srgbClr val="FF0000"/>
                </a:solidFill>
              </a:rPr>
              <a:t>VII. REFERENCIAS BIBLIOGRÁFICAS</a:t>
            </a:r>
          </a:p>
          <a:p>
            <a:pPr lvl="1"/>
            <a:r>
              <a:rPr lang="es-PE" dirty="0"/>
              <a:t>ANEXOS</a:t>
            </a:r>
          </a:p>
        </p:txBody>
      </p:sp>
      <p:sp>
        <p:nvSpPr>
          <p:cNvPr id="5" name="CuadroTexto 4">
            <a:extLst>
              <a:ext uri="{FF2B5EF4-FFF2-40B4-BE49-F238E27FC236}">
                <a16:creationId xmlns:a16="http://schemas.microsoft.com/office/drawing/2014/main" id="{01AF27D9-2132-DB48-7880-FFE1CF50C838}"/>
              </a:ext>
            </a:extLst>
          </p:cNvPr>
          <p:cNvSpPr txBox="1"/>
          <p:nvPr/>
        </p:nvSpPr>
        <p:spPr>
          <a:xfrm>
            <a:off x="695069" y="6354375"/>
            <a:ext cx="6094562" cy="461665"/>
          </a:xfrm>
          <a:prstGeom prst="rect">
            <a:avLst/>
          </a:prstGeom>
          <a:noFill/>
        </p:spPr>
        <p:txBody>
          <a:bodyPr wrap="square">
            <a:spAutoFit/>
          </a:bodyPr>
          <a:lstStyle/>
          <a:p>
            <a:r>
              <a:rPr lang="es-PE" sz="1200" dirty="0">
                <a:hlinkClick r:id="rId2"/>
              </a:rPr>
              <a:t>https://upg.administracion.unmsm.edu.pe/images/tesis/DIRECTIVA-080-TESIS.pdf</a:t>
            </a:r>
            <a:endParaRPr lang="es-PE" sz="1200" dirty="0"/>
          </a:p>
          <a:p>
            <a:endParaRPr lang="es-PE" sz="1200" dirty="0"/>
          </a:p>
        </p:txBody>
      </p:sp>
      <p:pic>
        <p:nvPicPr>
          <p:cNvPr id="4" name="Imagen 3">
            <a:extLst>
              <a:ext uri="{FF2B5EF4-FFF2-40B4-BE49-F238E27FC236}">
                <a16:creationId xmlns:a16="http://schemas.microsoft.com/office/drawing/2014/main" id="{53688F0D-22AA-27B2-0DD2-DFF4C36244C6}"/>
              </a:ext>
            </a:extLst>
          </p:cNvPr>
          <p:cNvPicPr>
            <a:picLocks noChangeAspect="1"/>
          </p:cNvPicPr>
          <p:nvPr/>
        </p:nvPicPr>
        <p:blipFill>
          <a:blip r:embed="rId3"/>
          <a:stretch>
            <a:fillRect/>
          </a:stretch>
        </p:blipFill>
        <p:spPr>
          <a:xfrm>
            <a:off x="8467981" y="5343525"/>
            <a:ext cx="3028950" cy="1514475"/>
          </a:xfrm>
          <a:prstGeom prst="rect">
            <a:avLst/>
          </a:prstGeom>
        </p:spPr>
      </p:pic>
    </p:spTree>
    <p:extLst>
      <p:ext uri="{BB962C8B-B14F-4D97-AF65-F5344CB8AC3E}">
        <p14:creationId xmlns:p14="http://schemas.microsoft.com/office/powerpoint/2010/main" val="24941061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E387E447-5764-0A7D-8227-BED4ACC94863}"/>
              </a:ext>
            </a:extLst>
          </p:cNvPr>
          <p:cNvSpPr>
            <a:spLocks noGrp="1"/>
          </p:cNvSpPr>
          <p:nvPr>
            <p:ph type="ctrTitle"/>
          </p:nvPr>
        </p:nvSpPr>
        <p:spPr/>
        <p:txBody>
          <a:bodyPr>
            <a:normAutofit/>
          </a:bodyPr>
          <a:lstStyle/>
          <a:p>
            <a:r>
              <a:rPr lang="es-PE" sz="3600" dirty="0"/>
              <a:t>TEMA 1: </a:t>
            </a:r>
            <a:br>
              <a:rPr lang="es-PE" sz="3600" dirty="0"/>
            </a:br>
            <a:r>
              <a:rPr lang="es-PE" sz="3600" dirty="0"/>
              <a:t>RUTAS DE LA INVESTIGACION CIENTIFICA</a:t>
            </a:r>
          </a:p>
        </p:txBody>
      </p:sp>
      <p:sp>
        <p:nvSpPr>
          <p:cNvPr id="5" name="Subtítulo 4">
            <a:extLst>
              <a:ext uri="{FF2B5EF4-FFF2-40B4-BE49-F238E27FC236}">
                <a16:creationId xmlns:a16="http://schemas.microsoft.com/office/drawing/2014/main" id="{28C09AEE-2084-F8D3-598F-B5D0FBAB0F4A}"/>
              </a:ext>
            </a:extLst>
          </p:cNvPr>
          <p:cNvSpPr>
            <a:spLocks noGrp="1"/>
          </p:cNvSpPr>
          <p:nvPr>
            <p:ph type="subTitle" idx="1"/>
          </p:nvPr>
        </p:nvSpPr>
        <p:spPr/>
        <p:txBody>
          <a:bodyPr/>
          <a:lstStyle/>
          <a:p>
            <a:endParaRPr lang="es-PE" dirty="0"/>
          </a:p>
        </p:txBody>
      </p:sp>
    </p:spTree>
    <p:extLst>
      <p:ext uri="{BB962C8B-B14F-4D97-AF65-F5344CB8AC3E}">
        <p14:creationId xmlns:p14="http://schemas.microsoft.com/office/powerpoint/2010/main" val="177879778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5896C45-8229-A678-78EC-D0CFDB2D1FDA}"/>
              </a:ext>
            </a:extLst>
          </p:cNvPr>
          <p:cNvSpPr>
            <a:spLocks noGrp="1"/>
          </p:cNvSpPr>
          <p:nvPr>
            <p:ph type="title"/>
          </p:nvPr>
        </p:nvSpPr>
        <p:spPr>
          <a:xfrm>
            <a:off x="838200" y="315021"/>
            <a:ext cx="10515600" cy="1325563"/>
          </a:xfrm>
        </p:spPr>
        <p:txBody>
          <a:bodyPr>
            <a:normAutofit/>
          </a:bodyPr>
          <a:lstStyle/>
          <a:p>
            <a:r>
              <a:rPr lang="es-PE" sz="2800" dirty="0"/>
              <a:t>ALCANCE DE LA INVESTIGACION</a:t>
            </a:r>
          </a:p>
        </p:txBody>
      </p:sp>
      <p:sp>
        <p:nvSpPr>
          <p:cNvPr id="5" name="Marcador de contenido 4">
            <a:extLst>
              <a:ext uri="{FF2B5EF4-FFF2-40B4-BE49-F238E27FC236}">
                <a16:creationId xmlns:a16="http://schemas.microsoft.com/office/drawing/2014/main" id="{4EBD5C71-0796-9E30-FE62-146DC2D46565}"/>
              </a:ext>
            </a:extLst>
          </p:cNvPr>
          <p:cNvSpPr>
            <a:spLocks noGrp="1"/>
          </p:cNvSpPr>
          <p:nvPr>
            <p:ph idx="1"/>
          </p:nvPr>
        </p:nvSpPr>
        <p:spPr>
          <a:xfrm>
            <a:off x="4729396" y="1431561"/>
            <a:ext cx="6624403" cy="5171606"/>
          </a:xfrm>
        </p:spPr>
        <p:txBody>
          <a:bodyPr anchor="ctr">
            <a:normAutofit lnSpcReduction="10000"/>
          </a:bodyPr>
          <a:lstStyle/>
          <a:p>
            <a:pPr marL="0" indent="0" algn="ctr">
              <a:lnSpc>
                <a:spcPct val="150000"/>
              </a:lnSpc>
              <a:buNone/>
            </a:pPr>
            <a:r>
              <a:rPr lang="es-MX" sz="2000" dirty="0"/>
              <a:t>Una vez que hemos reevaluado el planteamiento del problema a raíz de la revisión de la literatura y el investigador lo mantiene, ajusta o modifica, la siguiente etapa en la ruta cuantitativa es visualizar el alcance que tendrá la investigación. </a:t>
            </a:r>
          </a:p>
          <a:p>
            <a:pPr marL="0" indent="0" algn="ctr">
              <a:lnSpc>
                <a:spcPct val="150000"/>
              </a:lnSpc>
              <a:buNone/>
            </a:pPr>
            <a:r>
              <a:rPr lang="es-MX" sz="2000" dirty="0"/>
              <a:t>Los alcances son cuatro: </a:t>
            </a:r>
            <a:r>
              <a:rPr lang="es-MX" sz="2000" b="1" dirty="0">
                <a:solidFill>
                  <a:srgbClr val="FF0000"/>
                </a:solidFill>
              </a:rPr>
              <a:t>exploratorio, descriptivo, correlacional y explicativo.</a:t>
            </a:r>
            <a:r>
              <a:rPr lang="es-MX" sz="2000" dirty="0"/>
              <a:t> No representan clases o tipos de investigación, ni son mutuamente excluyentes, sino que constituyen puntos entrelazados de un continuo de causalidad, y en la práctica, cualquier estudio puede incluir elementos de uno o más de ellos.</a:t>
            </a:r>
            <a:endParaRPr lang="es-PE" sz="2000" dirty="0"/>
          </a:p>
        </p:txBody>
      </p:sp>
    </p:spTree>
    <p:extLst>
      <p:ext uri="{BB962C8B-B14F-4D97-AF65-F5344CB8AC3E}">
        <p14:creationId xmlns:p14="http://schemas.microsoft.com/office/powerpoint/2010/main" val="370891113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7567E8A-F9D2-39DE-8EDD-FE4A5B7835F8}"/>
              </a:ext>
            </a:extLst>
          </p:cNvPr>
          <p:cNvSpPr>
            <a:spLocks noGrp="1"/>
          </p:cNvSpPr>
          <p:nvPr>
            <p:ph type="title"/>
          </p:nvPr>
        </p:nvSpPr>
        <p:spPr/>
        <p:txBody>
          <a:bodyPr>
            <a:normAutofit/>
          </a:bodyPr>
          <a:lstStyle/>
          <a:p>
            <a:pPr algn="ctr"/>
            <a:r>
              <a:rPr lang="es-PE" sz="2800" dirty="0"/>
              <a:t>AVANCES DEL PLAN</a:t>
            </a:r>
            <a:endParaRPr lang="es-PE" sz="1600" dirty="0"/>
          </a:p>
        </p:txBody>
      </p:sp>
      <p:sp>
        <p:nvSpPr>
          <p:cNvPr id="8" name="Marcador de contenido 7">
            <a:extLst>
              <a:ext uri="{FF2B5EF4-FFF2-40B4-BE49-F238E27FC236}">
                <a16:creationId xmlns:a16="http://schemas.microsoft.com/office/drawing/2014/main" id="{AAB48680-3F98-1AA8-19C3-A44FAEF42569}"/>
              </a:ext>
            </a:extLst>
          </p:cNvPr>
          <p:cNvSpPr>
            <a:spLocks noGrp="1"/>
          </p:cNvSpPr>
          <p:nvPr>
            <p:ph idx="1"/>
          </p:nvPr>
        </p:nvSpPr>
        <p:spPr>
          <a:xfrm>
            <a:off x="838200" y="1825625"/>
            <a:ext cx="5716836" cy="4351338"/>
          </a:xfrm>
        </p:spPr>
        <p:txBody>
          <a:bodyPr>
            <a:normAutofit/>
          </a:bodyPr>
          <a:lstStyle/>
          <a:p>
            <a:r>
              <a:rPr lang="es-PE" sz="2000" dirty="0"/>
              <a:t>IV. METODOLOGÍA DE LA INVESTIGACION</a:t>
            </a:r>
          </a:p>
          <a:p>
            <a:r>
              <a:rPr lang="es-PE" sz="2000" dirty="0">
                <a:solidFill>
                  <a:srgbClr val="FF0000"/>
                </a:solidFill>
              </a:rPr>
              <a:t>4.1 Tipo y diseño de investigación</a:t>
            </a:r>
          </a:p>
          <a:p>
            <a:r>
              <a:rPr lang="es-PE" sz="2000" dirty="0"/>
              <a:t>4.2 Unidad de análisis</a:t>
            </a:r>
          </a:p>
          <a:p>
            <a:r>
              <a:rPr lang="es-PE" sz="2000" dirty="0"/>
              <a:t>4.3 Población de estudio</a:t>
            </a:r>
          </a:p>
          <a:p>
            <a:r>
              <a:rPr lang="es-PE" sz="2000" dirty="0"/>
              <a:t>4.4 Tamaño de muestra</a:t>
            </a:r>
          </a:p>
          <a:p>
            <a:r>
              <a:rPr lang="es-PE" sz="2000" dirty="0"/>
              <a:t>4.5 Selección de muestra</a:t>
            </a:r>
          </a:p>
          <a:p>
            <a:r>
              <a:rPr lang="es-PE" sz="2000" dirty="0"/>
              <a:t>4.6 Técnicas de recolección de datos</a:t>
            </a:r>
          </a:p>
          <a:p>
            <a:r>
              <a:rPr lang="es-PE" sz="2000" dirty="0">
                <a:solidFill>
                  <a:srgbClr val="FF0000"/>
                </a:solidFill>
              </a:rPr>
              <a:t>4.7 Análisis e interpretación de la información</a:t>
            </a:r>
          </a:p>
          <a:p>
            <a:endParaRPr lang="es-PE" sz="2000" dirty="0"/>
          </a:p>
        </p:txBody>
      </p:sp>
      <p:sp>
        <p:nvSpPr>
          <p:cNvPr id="5" name="CuadroTexto 4">
            <a:extLst>
              <a:ext uri="{FF2B5EF4-FFF2-40B4-BE49-F238E27FC236}">
                <a16:creationId xmlns:a16="http://schemas.microsoft.com/office/drawing/2014/main" id="{01AF27D9-2132-DB48-7880-FFE1CF50C838}"/>
              </a:ext>
            </a:extLst>
          </p:cNvPr>
          <p:cNvSpPr txBox="1"/>
          <p:nvPr/>
        </p:nvSpPr>
        <p:spPr>
          <a:xfrm>
            <a:off x="695069" y="6354375"/>
            <a:ext cx="6094562" cy="461665"/>
          </a:xfrm>
          <a:prstGeom prst="rect">
            <a:avLst/>
          </a:prstGeom>
          <a:noFill/>
        </p:spPr>
        <p:txBody>
          <a:bodyPr wrap="square">
            <a:spAutoFit/>
          </a:bodyPr>
          <a:lstStyle/>
          <a:p>
            <a:r>
              <a:rPr lang="es-PE" sz="1200" dirty="0">
                <a:hlinkClick r:id="rId2"/>
              </a:rPr>
              <a:t>https://upg.administracion.unmsm.edu.pe/images/tesis/DIRECTIVA-080-TESIS.pdf</a:t>
            </a:r>
            <a:endParaRPr lang="es-PE" sz="1200" dirty="0"/>
          </a:p>
          <a:p>
            <a:endParaRPr lang="es-PE" sz="1200" dirty="0"/>
          </a:p>
        </p:txBody>
      </p:sp>
      <p:pic>
        <p:nvPicPr>
          <p:cNvPr id="9" name="Imagen 8">
            <a:extLst>
              <a:ext uri="{FF2B5EF4-FFF2-40B4-BE49-F238E27FC236}">
                <a16:creationId xmlns:a16="http://schemas.microsoft.com/office/drawing/2014/main" id="{05A547D5-D43C-D6E3-1FEF-3E4F92A8D54B}"/>
              </a:ext>
            </a:extLst>
          </p:cNvPr>
          <p:cNvPicPr>
            <a:picLocks noChangeAspect="1"/>
          </p:cNvPicPr>
          <p:nvPr/>
        </p:nvPicPr>
        <p:blipFill>
          <a:blip r:embed="rId3"/>
          <a:stretch>
            <a:fillRect/>
          </a:stretch>
        </p:blipFill>
        <p:spPr>
          <a:xfrm>
            <a:off x="7363858" y="2366963"/>
            <a:ext cx="3810000" cy="3810000"/>
          </a:xfrm>
          <a:prstGeom prst="rect">
            <a:avLst/>
          </a:prstGeom>
        </p:spPr>
      </p:pic>
    </p:spTree>
    <p:extLst>
      <p:ext uri="{BB962C8B-B14F-4D97-AF65-F5344CB8AC3E}">
        <p14:creationId xmlns:p14="http://schemas.microsoft.com/office/powerpoint/2010/main" val="173440537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DB3A379-D16D-3BC8-6153-C23710333B4E}"/>
              </a:ext>
            </a:extLst>
          </p:cNvPr>
          <p:cNvSpPr>
            <a:spLocks noGrp="1"/>
          </p:cNvSpPr>
          <p:nvPr>
            <p:ph type="title"/>
          </p:nvPr>
        </p:nvSpPr>
        <p:spPr/>
        <p:txBody>
          <a:bodyPr>
            <a:normAutofit/>
          </a:bodyPr>
          <a:lstStyle/>
          <a:p>
            <a:pPr algn="ctr"/>
            <a:r>
              <a:rPr lang="es-PE" sz="2800" dirty="0"/>
              <a:t>ESTUDIOS EXPLORATORIOS</a:t>
            </a:r>
          </a:p>
        </p:txBody>
      </p:sp>
      <p:sp>
        <p:nvSpPr>
          <p:cNvPr id="3" name="Marcador de contenido 2">
            <a:extLst>
              <a:ext uri="{FF2B5EF4-FFF2-40B4-BE49-F238E27FC236}">
                <a16:creationId xmlns:a16="http://schemas.microsoft.com/office/drawing/2014/main" id="{DAC89AB2-0915-ADD8-E301-20C89380CB4F}"/>
              </a:ext>
            </a:extLst>
          </p:cNvPr>
          <p:cNvSpPr>
            <a:spLocks noGrp="1"/>
          </p:cNvSpPr>
          <p:nvPr>
            <p:ph idx="1"/>
          </p:nvPr>
        </p:nvSpPr>
        <p:spPr/>
        <p:txBody>
          <a:bodyPr anchor="ctr">
            <a:normAutofit/>
          </a:bodyPr>
          <a:lstStyle/>
          <a:p>
            <a:pPr marL="0" indent="0" algn="ctr">
              <a:lnSpc>
                <a:spcPct val="150000"/>
              </a:lnSpc>
              <a:buNone/>
            </a:pPr>
            <a:r>
              <a:rPr lang="es-MX" sz="2000" dirty="0"/>
              <a:t>Los estudios exploratorios se llevan a cabo cuando el propósito es examinar un fenómeno o problema de investigación nuevo o poco estudiado, sobre el cual se tienen muchas dudas o no se ha abordado antes. Es decir, cuando la revisión de la literatura reveló que tan solo hay guías no investigadas e ideas vagamente relacionadas con el problema de estudio, o bien, si deseamos indagar sobre temas y áreas desde nuevas perspectivas.</a:t>
            </a:r>
            <a:endParaRPr lang="es-PE" sz="2000" dirty="0"/>
          </a:p>
        </p:txBody>
      </p:sp>
    </p:spTree>
    <p:extLst>
      <p:ext uri="{BB962C8B-B14F-4D97-AF65-F5344CB8AC3E}">
        <p14:creationId xmlns:p14="http://schemas.microsoft.com/office/powerpoint/2010/main" val="81453184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5D72433-DF5B-87C5-1DF8-E244945DF1EE}"/>
              </a:ext>
            </a:extLst>
          </p:cNvPr>
          <p:cNvSpPr>
            <a:spLocks noGrp="1"/>
          </p:cNvSpPr>
          <p:nvPr>
            <p:ph type="title"/>
          </p:nvPr>
        </p:nvSpPr>
        <p:spPr/>
        <p:txBody>
          <a:bodyPr>
            <a:normAutofit/>
          </a:bodyPr>
          <a:lstStyle/>
          <a:p>
            <a:r>
              <a:rPr lang="es-PE" sz="2800" dirty="0"/>
              <a:t>ESTUDIOS DESCRIPTIVOS</a:t>
            </a:r>
          </a:p>
        </p:txBody>
      </p:sp>
      <p:sp>
        <p:nvSpPr>
          <p:cNvPr id="3" name="Marcador de contenido 2">
            <a:extLst>
              <a:ext uri="{FF2B5EF4-FFF2-40B4-BE49-F238E27FC236}">
                <a16:creationId xmlns:a16="http://schemas.microsoft.com/office/drawing/2014/main" id="{6174FF31-39B2-4C37-0696-07D2AF7F298A}"/>
              </a:ext>
            </a:extLst>
          </p:cNvPr>
          <p:cNvSpPr>
            <a:spLocks noGrp="1"/>
          </p:cNvSpPr>
          <p:nvPr>
            <p:ph idx="1"/>
          </p:nvPr>
        </p:nvSpPr>
        <p:spPr>
          <a:xfrm>
            <a:off x="2956142" y="1825625"/>
            <a:ext cx="8397658" cy="4351338"/>
          </a:xfrm>
        </p:spPr>
        <p:txBody>
          <a:bodyPr anchor="ctr">
            <a:normAutofit/>
          </a:bodyPr>
          <a:lstStyle/>
          <a:p>
            <a:pPr marL="0" indent="0" algn="ctr">
              <a:lnSpc>
                <a:spcPct val="150000"/>
              </a:lnSpc>
              <a:buNone/>
            </a:pPr>
            <a:r>
              <a:rPr lang="es-MX" sz="2000" dirty="0"/>
              <a:t>Los estudios descriptivos pretenden especificar las propiedades, características y perfiles de personas, grupos, comunidades, procesos, objetos o cualquier otro fenómeno que se someta a un análisis. Es decir, miden o recolectan datos y reportan información sobre diversos conceptos, variables, aspectos, dimensiones o componentes del fenómeno o problema a investigar. En un estudio descriptivo el investigador selecciona una serie de cuestiones (que, recordemos, denominamos variables) y después recaba información sobre cada una de ellas, para así representar lo que se investiga (describirlo o caracterizarlo).</a:t>
            </a:r>
            <a:endParaRPr lang="es-PE" sz="2000" dirty="0"/>
          </a:p>
        </p:txBody>
      </p:sp>
    </p:spTree>
    <p:extLst>
      <p:ext uri="{BB962C8B-B14F-4D97-AF65-F5344CB8AC3E}">
        <p14:creationId xmlns:p14="http://schemas.microsoft.com/office/powerpoint/2010/main" val="288242188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5800C15-FEEC-EC5A-BFA9-B22CE2C38A9A}"/>
              </a:ext>
            </a:extLst>
          </p:cNvPr>
          <p:cNvSpPr>
            <a:spLocks noGrp="1"/>
          </p:cNvSpPr>
          <p:nvPr>
            <p:ph type="title"/>
          </p:nvPr>
        </p:nvSpPr>
        <p:spPr/>
        <p:txBody>
          <a:bodyPr>
            <a:normAutofit/>
          </a:bodyPr>
          <a:lstStyle/>
          <a:p>
            <a:r>
              <a:rPr lang="es-PE" sz="2800" dirty="0"/>
              <a:t>ESTUDIOS CORRELACIONALES</a:t>
            </a:r>
          </a:p>
        </p:txBody>
      </p:sp>
      <p:sp>
        <p:nvSpPr>
          <p:cNvPr id="3" name="Marcador de contenido 2">
            <a:extLst>
              <a:ext uri="{FF2B5EF4-FFF2-40B4-BE49-F238E27FC236}">
                <a16:creationId xmlns:a16="http://schemas.microsoft.com/office/drawing/2014/main" id="{10115B2E-4596-559D-0739-FA58648AF997}"/>
              </a:ext>
            </a:extLst>
          </p:cNvPr>
          <p:cNvSpPr>
            <a:spLocks noGrp="1"/>
          </p:cNvSpPr>
          <p:nvPr>
            <p:ph idx="1"/>
          </p:nvPr>
        </p:nvSpPr>
        <p:spPr/>
        <p:txBody>
          <a:bodyPr anchor="ctr">
            <a:normAutofit fontScale="77500" lnSpcReduction="20000"/>
          </a:bodyPr>
          <a:lstStyle/>
          <a:p>
            <a:pPr marL="0" indent="0" algn="ctr">
              <a:lnSpc>
                <a:spcPct val="150000"/>
              </a:lnSpc>
              <a:buNone/>
            </a:pPr>
            <a:r>
              <a:rPr lang="es-MX" dirty="0"/>
              <a:t>Este tipo de estudios tiene como finalidad conocer la relación o grado de asociación que existe entre dos o más conceptos, categorías o variables en un contexto en particular. </a:t>
            </a:r>
          </a:p>
          <a:p>
            <a:pPr marL="0" indent="0" algn="ctr">
              <a:lnSpc>
                <a:spcPct val="150000"/>
              </a:lnSpc>
              <a:buNone/>
            </a:pPr>
            <a:r>
              <a:rPr lang="es-MX" dirty="0"/>
              <a:t>Los estudios correlacionales pretenden responder a preguntas de investigación como las siguientes: ¿los precios afectan la demanda del producto?, ¿la promoción de las exportaciones responde a los incentivos tributarios? ¿los agricultores que adoptan más rápidamente una innovación poseen mayor nivel educativo que los que la adoptan después?, ¿las pequeñas empresas que generan mayor innovación tienen tasas de supervivencia más elevadas?, etcétera</a:t>
            </a:r>
            <a:endParaRPr lang="es-PE" dirty="0"/>
          </a:p>
        </p:txBody>
      </p:sp>
    </p:spTree>
    <p:extLst>
      <p:ext uri="{BB962C8B-B14F-4D97-AF65-F5344CB8AC3E}">
        <p14:creationId xmlns:p14="http://schemas.microsoft.com/office/powerpoint/2010/main" val="34173024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ED4DE63-B876-B2A8-0080-C43A2163DA74}"/>
              </a:ext>
            </a:extLst>
          </p:cNvPr>
          <p:cNvSpPr>
            <a:spLocks noGrp="1"/>
          </p:cNvSpPr>
          <p:nvPr>
            <p:ph type="title"/>
          </p:nvPr>
        </p:nvSpPr>
        <p:spPr/>
        <p:txBody>
          <a:bodyPr>
            <a:normAutofit/>
          </a:bodyPr>
          <a:lstStyle/>
          <a:p>
            <a:r>
              <a:rPr lang="es-PE" sz="2800" dirty="0"/>
              <a:t>ESTUDIOS EXPLICATIVOS</a:t>
            </a:r>
          </a:p>
        </p:txBody>
      </p:sp>
      <p:sp>
        <p:nvSpPr>
          <p:cNvPr id="3" name="Marcador de contenido 2">
            <a:extLst>
              <a:ext uri="{FF2B5EF4-FFF2-40B4-BE49-F238E27FC236}">
                <a16:creationId xmlns:a16="http://schemas.microsoft.com/office/drawing/2014/main" id="{36567CEF-8CFA-EB38-BEE2-61B41B1CC8A5}"/>
              </a:ext>
            </a:extLst>
          </p:cNvPr>
          <p:cNvSpPr>
            <a:spLocks noGrp="1"/>
          </p:cNvSpPr>
          <p:nvPr>
            <p:ph idx="1"/>
          </p:nvPr>
        </p:nvSpPr>
        <p:spPr>
          <a:xfrm>
            <a:off x="4672208" y="1903956"/>
            <a:ext cx="6681592" cy="3933173"/>
          </a:xfrm>
        </p:spPr>
        <p:txBody>
          <a:bodyPr anchor="ctr">
            <a:normAutofit fontScale="70000" lnSpcReduction="20000"/>
          </a:bodyPr>
          <a:lstStyle/>
          <a:p>
            <a:pPr marL="0" indent="0" algn="ctr">
              <a:lnSpc>
                <a:spcPct val="150000"/>
              </a:lnSpc>
              <a:buNone/>
            </a:pPr>
            <a:r>
              <a:rPr lang="es-MX" dirty="0"/>
              <a:t>Los estudios explicativos van más allá de la descripción de fenómenos, conceptos o variables o del establecimiento de relaciones entre estas; están dirigidos a responder por las causas de los eventos y fenómenos de cualquier índole (naturales, sociales, psicológicos, de salud, etc.). Como su nombre lo indica, su interés se centra en explicar por qué ocurre un fenómeno y en qué condiciones se manifiesta, o por qué se relacionan dos o más variables.</a:t>
            </a:r>
            <a:endParaRPr lang="es-PE" dirty="0"/>
          </a:p>
        </p:txBody>
      </p:sp>
    </p:spTree>
    <p:extLst>
      <p:ext uri="{BB962C8B-B14F-4D97-AF65-F5344CB8AC3E}">
        <p14:creationId xmlns:p14="http://schemas.microsoft.com/office/powerpoint/2010/main" val="114449065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046453E-C663-5D99-D4DC-7F2A71620AEC}"/>
              </a:ext>
            </a:extLst>
          </p:cNvPr>
          <p:cNvSpPr>
            <a:spLocks noGrp="1"/>
          </p:cNvSpPr>
          <p:nvPr>
            <p:ph type="title"/>
          </p:nvPr>
        </p:nvSpPr>
        <p:spPr/>
        <p:txBody>
          <a:bodyPr>
            <a:normAutofit/>
          </a:bodyPr>
          <a:lstStyle/>
          <a:p>
            <a:r>
              <a:rPr lang="es-PE" sz="2800" dirty="0"/>
              <a:t>INICIO DE LA INVESTIGACIÓN</a:t>
            </a:r>
          </a:p>
        </p:txBody>
      </p:sp>
      <p:sp>
        <p:nvSpPr>
          <p:cNvPr id="3" name="Marcador de contenido 2">
            <a:extLst>
              <a:ext uri="{FF2B5EF4-FFF2-40B4-BE49-F238E27FC236}">
                <a16:creationId xmlns:a16="http://schemas.microsoft.com/office/drawing/2014/main" id="{71C8EB0F-AFC0-FCC8-5C46-873F379924A8}"/>
              </a:ext>
            </a:extLst>
          </p:cNvPr>
          <p:cNvSpPr>
            <a:spLocks noGrp="1"/>
          </p:cNvSpPr>
          <p:nvPr>
            <p:ph idx="1"/>
          </p:nvPr>
        </p:nvSpPr>
        <p:spPr>
          <a:xfrm>
            <a:off x="3793066" y="1825625"/>
            <a:ext cx="7306733" cy="4351338"/>
          </a:xfrm>
        </p:spPr>
        <p:txBody>
          <a:bodyPr anchor="ctr">
            <a:normAutofit/>
          </a:bodyPr>
          <a:lstStyle/>
          <a:p>
            <a:pPr marL="0" indent="0">
              <a:lnSpc>
                <a:spcPct val="150000"/>
              </a:lnSpc>
              <a:buNone/>
            </a:pPr>
            <a:r>
              <a:rPr lang="es-MX" sz="2400" dirty="0"/>
              <a:t>Los principales factores que determinan el alcance inicial y final de un estudio son dos: </a:t>
            </a:r>
          </a:p>
          <a:p>
            <a:pPr marL="514350" indent="-514350">
              <a:lnSpc>
                <a:spcPct val="150000"/>
              </a:lnSpc>
              <a:buFont typeface="+mj-lt"/>
              <a:buAutoNum type="arabicPeriod"/>
            </a:pPr>
            <a:r>
              <a:rPr lang="es-MX" sz="2400" dirty="0"/>
              <a:t>el conocimiento actual del problema de investigación que nos revele la revisión de la literatura y </a:t>
            </a:r>
          </a:p>
          <a:p>
            <a:pPr marL="514350" indent="-514350">
              <a:lnSpc>
                <a:spcPct val="150000"/>
              </a:lnSpc>
              <a:buFont typeface="+mj-lt"/>
              <a:buAutoNum type="arabicPeriod"/>
            </a:pPr>
            <a:r>
              <a:rPr lang="es-MX" sz="2400" dirty="0"/>
              <a:t>el propósito que el investigador haya definido.</a:t>
            </a:r>
            <a:endParaRPr lang="es-PE" sz="2400" dirty="0"/>
          </a:p>
        </p:txBody>
      </p:sp>
      <p:pic>
        <p:nvPicPr>
          <p:cNvPr id="4" name="Imagen 3">
            <a:extLst>
              <a:ext uri="{FF2B5EF4-FFF2-40B4-BE49-F238E27FC236}">
                <a16:creationId xmlns:a16="http://schemas.microsoft.com/office/drawing/2014/main" id="{C575583B-94F9-975B-F8F4-D81A0FB023A0}"/>
              </a:ext>
            </a:extLst>
          </p:cNvPr>
          <p:cNvPicPr>
            <a:picLocks noChangeAspect="1"/>
          </p:cNvPicPr>
          <p:nvPr/>
        </p:nvPicPr>
        <p:blipFill>
          <a:blip r:embed="rId2"/>
          <a:stretch>
            <a:fillRect/>
          </a:stretch>
        </p:blipFill>
        <p:spPr>
          <a:xfrm>
            <a:off x="696382" y="2637366"/>
            <a:ext cx="2986617" cy="3472810"/>
          </a:xfrm>
          <a:prstGeom prst="rect">
            <a:avLst/>
          </a:prstGeom>
        </p:spPr>
      </p:pic>
    </p:spTree>
    <p:extLst>
      <p:ext uri="{BB962C8B-B14F-4D97-AF65-F5344CB8AC3E}">
        <p14:creationId xmlns:p14="http://schemas.microsoft.com/office/powerpoint/2010/main" val="172545961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27CE142-6A25-ADD1-80F9-92C2CC60DE92}"/>
              </a:ext>
            </a:extLst>
          </p:cNvPr>
          <p:cNvSpPr>
            <a:spLocks noGrp="1"/>
          </p:cNvSpPr>
          <p:nvPr>
            <p:ph type="title"/>
          </p:nvPr>
        </p:nvSpPr>
        <p:spPr/>
        <p:txBody>
          <a:bodyPr>
            <a:normAutofit/>
          </a:bodyPr>
          <a:lstStyle/>
          <a:p>
            <a:r>
              <a:rPr lang="es-PE" sz="2800"/>
              <a:t>LOS ALCANCES DE UNA INVESTIGACION</a:t>
            </a:r>
            <a:endParaRPr lang="es-PE" sz="2800" dirty="0"/>
          </a:p>
        </p:txBody>
      </p:sp>
      <p:sp>
        <p:nvSpPr>
          <p:cNvPr id="3" name="Marcador de contenido 2">
            <a:extLst>
              <a:ext uri="{FF2B5EF4-FFF2-40B4-BE49-F238E27FC236}">
                <a16:creationId xmlns:a16="http://schemas.microsoft.com/office/drawing/2014/main" id="{6BE14CA0-0987-8E67-257F-CFF6777DC16D}"/>
              </a:ext>
            </a:extLst>
          </p:cNvPr>
          <p:cNvSpPr>
            <a:spLocks noGrp="1"/>
          </p:cNvSpPr>
          <p:nvPr>
            <p:ph idx="1"/>
          </p:nvPr>
        </p:nvSpPr>
        <p:spPr>
          <a:xfrm>
            <a:off x="5092784" y="1792466"/>
            <a:ext cx="6261015" cy="4384497"/>
          </a:xfrm>
        </p:spPr>
        <p:txBody>
          <a:bodyPr anchor="ctr">
            <a:normAutofit fontScale="70000" lnSpcReduction="20000"/>
          </a:bodyPr>
          <a:lstStyle/>
          <a:p>
            <a:pPr marL="0" indent="0" algn="ctr">
              <a:lnSpc>
                <a:spcPct val="150000"/>
              </a:lnSpc>
              <a:buNone/>
            </a:pPr>
            <a:r>
              <a:rPr lang="es-MX" dirty="0"/>
              <a:t>Algunas veces, una investigación puede caracterizarse como básicamente exploratoria, descriptiva, correlacional o explicativa, pero no situarse únicamente como tal. Es decir, aunque un estudio sea en esencia exploratorio, contendrá elementos descriptivos; o bien, un estudio correlacional incluirá componentes descriptivos, y lo mismo ocurre con los demás alcances. Incluso, es posible que una investigación se inicie como exploratoria o descriptiva y después llegue a ser correlacional y aun explicativa. </a:t>
            </a:r>
            <a:endParaRPr lang="es-PE" dirty="0"/>
          </a:p>
        </p:txBody>
      </p:sp>
    </p:spTree>
    <p:extLst>
      <p:ext uri="{BB962C8B-B14F-4D97-AF65-F5344CB8AC3E}">
        <p14:creationId xmlns:p14="http://schemas.microsoft.com/office/powerpoint/2010/main" val="101751845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2E25B453-545A-8E5D-F985-CF0AFEE6D442}"/>
              </a:ext>
            </a:extLst>
          </p:cNvPr>
          <p:cNvPicPr>
            <a:picLocks noChangeAspect="1"/>
          </p:cNvPicPr>
          <p:nvPr/>
        </p:nvPicPr>
        <p:blipFill>
          <a:blip r:embed="rId2"/>
          <a:stretch>
            <a:fillRect/>
          </a:stretch>
        </p:blipFill>
        <p:spPr>
          <a:xfrm>
            <a:off x="8576734" y="558799"/>
            <a:ext cx="2878666" cy="3598333"/>
          </a:xfrm>
          <a:prstGeom prst="rect">
            <a:avLst/>
          </a:prstGeom>
        </p:spPr>
      </p:pic>
      <p:sp>
        <p:nvSpPr>
          <p:cNvPr id="2" name="Título 1">
            <a:extLst>
              <a:ext uri="{FF2B5EF4-FFF2-40B4-BE49-F238E27FC236}">
                <a16:creationId xmlns:a16="http://schemas.microsoft.com/office/drawing/2014/main" id="{87567E8A-F9D2-39DE-8EDD-FE4A5B7835F8}"/>
              </a:ext>
            </a:extLst>
          </p:cNvPr>
          <p:cNvSpPr>
            <a:spLocks noGrp="1"/>
          </p:cNvSpPr>
          <p:nvPr>
            <p:ph type="title"/>
          </p:nvPr>
        </p:nvSpPr>
        <p:spPr/>
        <p:txBody>
          <a:bodyPr>
            <a:normAutofit/>
          </a:bodyPr>
          <a:lstStyle/>
          <a:p>
            <a:pPr algn="ctr"/>
            <a:r>
              <a:rPr lang="es-PE" sz="2800" dirty="0"/>
              <a:t>TAREA 6: METODOLOGIA DE LA INVESTIGACION</a:t>
            </a:r>
            <a:br>
              <a:rPr lang="es-PE" sz="2800" dirty="0"/>
            </a:br>
            <a:r>
              <a:rPr lang="es-PE" sz="1600" dirty="0"/>
              <a:t>(26 de octubre, 2022)</a:t>
            </a:r>
          </a:p>
        </p:txBody>
      </p:sp>
      <p:sp>
        <p:nvSpPr>
          <p:cNvPr id="3" name="Marcador de contenido 2">
            <a:extLst>
              <a:ext uri="{FF2B5EF4-FFF2-40B4-BE49-F238E27FC236}">
                <a16:creationId xmlns:a16="http://schemas.microsoft.com/office/drawing/2014/main" id="{24D0A325-9017-D585-2FD8-8F2C44A474A8}"/>
              </a:ext>
            </a:extLst>
          </p:cNvPr>
          <p:cNvSpPr>
            <a:spLocks noGrp="1"/>
          </p:cNvSpPr>
          <p:nvPr>
            <p:ph idx="1"/>
          </p:nvPr>
        </p:nvSpPr>
        <p:spPr>
          <a:xfrm>
            <a:off x="4030132" y="1825625"/>
            <a:ext cx="7323667" cy="4351338"/>
          </a:xfrm>
        </p:spPr>
        <p:txBody>
          <a:bodyPr anchor="ctr">
            <a:normAutofit fontScale="70000" lnSpcReduction="20000"/>
          </a:bodyPr>
          <a:lstStyle/>
          <a:p>
            <a:pPr lvl="1"/>
            <a:r>
              <a:rPr lang="es-PE" dirty="0">
                <a:solidFill>
                  <a:srgbClr val="FF0000"/>
                </a:solidFill>
              </a:rPr>
              <a:t>I. PLANTEAMIENTO DEL PROBLEMA</a:t>
            </a:r>
          </a:p>
          <a:p>
            <a:pPr lvl="2"/>
            <a:r>
              <a:rPr lang="es-PE" dirty="0">
                <a:solidFill>
                  <a:srgbClr val="FF0000"/>
                </a:solidFill>
              </a:rPr>
              <a:t>1.1 Análisis del contexto</a:t>
            </a:r>
          </a:p>
          <a:p>
            <a:pPr lvl="2"/>
            <a:r>
              <a:rPr lang="es-PE" dirty="0">
                <a:solidFill>
                  <a:srgbClr val="FF0000"/>
                </a:solidFill>
              </a:rPr>
              <a:t>1.2 Formulación del problema</a:t>
            </a:r>
          </a:p>
          <a:p>
            <a:pPr lvl="3"/>
            <a:r>
              <a:rPr lang="es-PE" dirty="0">
                <a:solidFill>
                  <a:srgbClr val="FF0000"/>
                </a:solidFill>
              </a:rPr>
              <a:t>1.2.1 Problema principal</a:t>
            </a:r>
          </a:p>
          <a:p>
            <a:pPr lvl="3"/>
            <a:r>
              <a:rPr lang="es-PE" dirty="0">
                <a:solidFill>
                  <a:srgbClr val="FF0000"/>
                </a:solidFill>
              </a:rPr>
              <a:t>1.2.2.Problemas específicos</a:t>
            </a:r>
          </a:p>
          <a:p>
            <a:pPr lvl="2"/>
            <a:r>
              <a:rPr lang="es-PE" dirty="0">
                <a:solidFill>
                  <a:srgbClr val="FF0000"/>
                </a:solidFill>
              </a:rPr>
              <a:t>1.3 Justificación de la investigación</a:t>
            </a:r>
          </a:p>
          <a:p>
            <a:pPr lvl="3"/>
            <a:r>
              <a:rPr lang="es-PE" dirty="0">
                <a:solidFill>
                  <a:srgbClr val="FF0000"/>
                </a:solidFill>
              </a:rPr>
              <a:t>1.3.1 Justificación Teórica</a:t>
            </a:r>
          </a:p>
          <a:p>
            <a:pPr lvl="3"/>
            <a:r>
              <a:rPr lang="es-PE" dirty="0">
                <a:solidFill>
                  <a:srgbClr val="FF0000"/>
                </a:solidFill>
              </a:rPr>
              <a:t>1.3.2 Justificación práctica</a:t>
            </a:r>
          </a:p>
          <a:p>
            <a:pPr lvl="3"/>
            <a:r>
              <a:rPr lang="es-PE" dirty="0">
                <a:solidFill>
                  <a:srgbClr val="FF0000"/>
                </a:solidFill>
              </a:rPr>
              <a:t>1.3.3 Justificación metodológica</a:t>
            </a:r>
          </a:p>
          <a:p>
            <a:pPr lvl="2"/>
            <a:r>
              <a:rPr lang="es-PE" dirty="0">
                <a:solidFill>
                  <a:srgbClr val="FF0000"/>
                </a:solidFill>
              </a:rPr>
              <a:t>1.4 Objetivos de la investigación</a:t>
            </a:r>
          </a:p>
          <a:p>
            <a:pPr lvl="3"/>
            <a:r>
              <a:rPr lang="es-PE" dirty="0">
                <a:solidFill>
                  <a:srgbClr val="FF0000"/>
                </a:solidFill>
              </a:rPr>
              <a:t>1.4.1 Objetivo principal</a:t>
            </a:r>
          </a:p>
          <a:p>
            <a:pPr lvl="3"/>
            <a:r>
              <a:rPr lang="es-PE" dirty="0">
                <a:solidFill>
                  <a:srgbClr val="FF0000"/>
                </a:solidFill>
              </a:rPr>
              <a:t>1.4.2 Objetivos específicos</a:t>
            </a:r>
          </a:p>
          <a:p>
            <a:pPr lvl="1"/>
            <a:r>
              <a:rPr lang="es-PE" dirty="0">
                <a:solidFill>
                  <a:srgbClr val="FF0000"/>
                </a:solidFill>
              </a:rPr>
              <a:t>II. MARCO TEORICO</a:t>
            </a:r>
          </a:p>
          <a:p>
            <a:pPr lvl="1"/>
            <a:r>
              <a:rPr lang="es-PE" dirty="0"/>
              <a:t>III. HIPOTESIS DE LA INVESTIGACIÓN</a:t>
            </a:r>
          </a:p>
          <a:p>
            <a:pPr lvl="1"/>
            <a:r>
              <a:rPr lang="es-PE" dirty="0"/>
              <a:t>IV. METODOLOGÍA DE LA INVESTIGACION</a:t>
            </a:r>
          </a:p>
          <a:p>
            <a:pPr lvl="1"/>
            <a:r>
              <a:rPr lang="es-PE" dirty="0">
                <a:solidFill>
                  <a:srgbClr val="FF0000"/>
                </a:solidFill>
              </a:rPr>
              <a:t>V. PRESUPUESTO</a:t>
            </a:r>
          </a:p>
          <a:p>
            <a:pPr lvl="1"/>
            <a:r>
              <a:rPr lang="es-PE" dirty="0">
                <a:solidFill>
                  <a:srgbClr val="FF0000"/>
                </a:solidFill>
              </a:rPr>
              <a:t>VI. CRONOGRAMA DE INVESTIGACIÓN</a:t>
            </a:r>
          </a:p>
          <a:p>
            <a:pPr lvl="1"/>
            <a:r>
              <a:rPr lang="es-PE" dirty="0">
                <a:solidFill>
                  <a:srgbClr val="FF0000"/>
                </a:solidFill>
              </a:rPr>
              <a:t>VII. REFERENCIAS BIBLIOGRÁFICAS</a:t>
            </a:r>
          </a:p>
          <a:p>
            <a:pPr lvl="1"/>
            <a:r>
              <a:rPr lang="es-PE" dirty="0"/>
              <a:t>ANEXOS</a:t>
            </a:r>
          </a:p>
        </p:txBody>
      </p:sp>
      <p:sp>
        <p:nvSpPr>
          <p:cNvPr id="5" name="CuadroTexto 4">
            <a:extLst>
              <a:ext uri="{FF2B5EF4-FFF2-40B4-BE49-F238E27FC236}">
                <a16:creationId xmlns:a16="http://schemas.microsoft.com/office/drawing/2014/main" id="{01AF27D9-2132-DB48-7880-FFE1CF50C838}"/>
              </a:ext>
            </a:extLst>
          </p:cNvPr>
          <p:cNvSpPr txBox="1"/>
          <p:nvPr/>
        </p:nvSpPr>
        <p:spPr>
          <a:xfrm>
            <a:off x="695069" y="6354375"/>
            <a:ext cx="6094562" cy="461665"/>
          </a:xfrm>
          <a:prstGeom prst="rect">
            <a:avLst/>
          </a:prstGeom>
          <a:noFill/>
        </p:spPr>
        <p:txBody>
          <a:bodyPr wrap="square">
            <a:spAutoFit/>
          </a:bodyPr>
          <a:lstStyle/>
          <a:p>
            <a:r>
              <a:rPr lang="es-PE" sz="1200" dirty="0">
                <a:hlinkClick r:id="rId3"/>
              </a:rPr>
              <a:t>https://upg.administracion.unmsm.edu.pe/images/tesis/DIRECTIVA-080-TESIS.pdf</a:t>
            </a:r>
            <a:endParaRPr lang="es-PE" sz="1200" dirty="0"/>
          </a:p>
          <a:p>
            <a:endParaRPr lang="es-PE" sz="1200" dirty="0"/>
          </a:p>
        </p:txBody>
      </p:sp>
    </p:spTree>
    <p:extLst>
      <p:ext uri="{BB962C8B-B14F-4D97-AF65-F5344CB8AC3E}">
        <p14:creationId xmlns:p14="http://schemas.microsoft.com/office/powerpoint/2010/main" val="170454173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E387E447-5764-0A7D-8227-BED4ACC94863}"/>
              </a:ext>
            </a:extLst>
          </p:cNvPr>
          <p:cNvSpPr>
            <a:spLocks noGrp="1"/>
          </p:cNvSpPr>
          <p:nvPr>
            <p:ph type="ctrTitle"/>
          </p:nvPr>
        </p:nvSpPr>
        <p:spPr/>
        <p:txBody>
          <a:bodyPr>
            <a:normAutofit/>
          </a:bodyPr>
          <a:lstStyle/>
          <a:p>
            <a:r>
              <a:rPr lang="es-PE" sz="3600" dirty="0"/>
              <a:t>TEMA 7: </a:t>
            </a:r>
            <a:br>
              <a:rPr lang="es-PE" sz="3600" dirty="0"/>
            </a:br>
            <a:r>
              <a:rPr lang="es-PE" sz="3600" dirty="0"/>
              <a:t>FORMULACION DE LA HIPOTESIS</a:t>
            </a:r>
          </a:p>
        </p:txBody>
      </p:sp>
      <p:sp>
        <p:nvSpPr>
          <p:cNvPr id="5" name="Subtítulo 4">
            <a:extLst>
              <a:ext uri="{FF2B5EF4-FFF2-40B4-BE49-F238E27FC236}">
                <a16:creationId xmlns:a16="http://schemas.microsoft.com/office/drawing/2014/main" id="{28C09AEE-2084-F8D3-598F-B5D0FBAB0F4A}"/>
              </a:ext>
            </a:extLst>
          </p:cNvPr>
          <p:cNvSpPr>
            <a:spLocks noGrp="1"/>
          </p:cNvSpPr>
          <p:nvPr>
            <p:ph type="subTitle" idx="1"/>
          </p:nvPr>
        </p:nvSpPr>
        <p:spPr/>
        <p:txBody>
          <a:bodyPr/>
          <a:lstStyle/>
          <a:p>
            <a:endParaRPr lang="es-PE" dirty="0"/>
          </a:p>
        </p:txBody>
      </p:sp>
    </p:spTree>
    <p:extLst>
      <p:ext uri="{BB962C8B-B14F-4D97-AF65-F5344CB8AC3E}">
        <p14:creationId xmlns:p14="http://schemas.microsoft.com/office/powerpoint/2010/main" val="35581182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B2BB669-B9D5-5675-5D99-DD5C4B7FE4D8}"/>
              </a:ext>
            </a:extLst>
          </p:cNvPr>
          <p:cNvSpPr>
            <a:spLocks noGrp="1"/>
          </p:cNvSpPr>
          <p:nvPr>
            <p:ph type="title"/>
          </p:nvPr>
        </p:nvSpPr>
        <p:spPr/>
        <p:txBody>
          <a:bodyPr/>
          <a:lstStyle/>
          <a:p>
            <a:r>
              <a:rPr lang="es-PE" dirty="0"/>
              <a:t>INVESTIGACION CIENTIFICA</a:t>
            </a:r>
          </a:p>
        </p:txBody>
      </p:sp>
      <p:sp>
        <p:nvSpPr>
          <p:cNvPr id="3" name="Marcador de contenido 2">
            <a:extLst>
              <a:ext uri="{FF2B5EF4-FFF2-40B4-BE49-F238E27FC236}">
                <a16:creationId xmlns:a16="http://schemas.microsoft.com/office/drawing/2014/main" id="{ABF2B71F-E769-CCF6-1A56-9A35C6C74C61}"/>
              </a:ext>
            </a:extLst>
          </p:cNvPr>
          <p:cNvSpPr>
            <a:spLocks noGrp="1"/>
          </p:cNvSpPr>
          <p:nvPr>
            <p:ph idx="1"/>
          </p:nvPr>
        </p:nvSpPr>
        <p:spPr>
          <a:xfrm>
            <a:off x="5324354" y="1825625"/>
            <a:ext cx="6029446" cy="4351338"/>
          </a:xfrm>
        </p:spPr>
        <p:txBody>
          <a:bodyPr anchor="ctr">
            <a:normAutofit/>
          </a:bodyPr>
          <a:lstStyle/>
          <a:p>
            <a:pPr marL="0" indent="0" algn="r">
              <a:lnSpc>
                <a:spcPct val="150000"/>
              </a:lnSpc>
              <a:buNone/>
            </a:pPr>
            <a:r>
              <a:rPr lang="es-MX" sz="2000" b="0" i="0" dirty="0">
                <a:solidFill>
                  <a:srgbClr val="404040"/>
                </a:solidFill>
                <a:effectLst/>
                <a:latin typeface="Open Sans" panose="020B0606030504020204" pitchFamily="34" charset="0"/>
              </a:rPr>
              <a:t>La investigación es el </a:t>
            </a:r>
            <a:r>
              <a:rPr lang="es-MX" sz="2000" b="1" i="0" dirty="0">
                <a:solidFill>
                  <a:srgbClr val="404040"/>
                </a:solidFill>
                <a:effectLst/>
                <a:latin typeface="Open Sans" panose="020B0606030504020204" pitchFamily="34" charset="0"/>
              </a:rPr>
              <a:t>proceso sistemático de análisis e indagación</a:t>
            </a:r>
            <a:r>
              <a:rPr lang="es-MX" sz="2000" b="0" i="0" dirty="0">
                <a:solidFill>
                  <a:srgbClr val="404040"/>
                </a:solidFill>
                <a:effectLst/>
                <a:latin typeface="Open Sans" panose="020B0606030504020204" pitchFamily="34" charset="0"/>
              </a:rPr>
              <a:t>, regido por la aplicación de una serie de métodos y técnicas, cuyo objetivo es la comprobación de una hipótesis planteada, así como la confirmación o desarrollo de teorías relativas a las ciencias fácticas.</a:t>
            </a:r>
            <a:endParaRPr lang="es-PE" sz="2000" dirty="0"/>
          </a:p>
        </p:txBody>
      </p:sp>
      <p:sp>
        <p:nvSpPr>
          <p:cNvPr id="5" name="CuadroTexto 4">
            <a:extLst>
              <a:ext uri="{FF2B5EF4-FFF2-40B4-BE49-F238E27FC236}">
                <a16:creationId xmlns:a16="http://schemas.microsoft.com/office/drawing/2014/main" id="{5D55E44D-5B84-779B-F2E5-8904998DFB3F}"/>
              </a:ext>
            </a:extLst>
          </p:cNvPr>
          <p:cNvSpPr txBox="1"/>
          <p:nvPr/>
        </p:nvSpPr>
        <p:spPr>
          <a:xfrm>
            <a:off x="1376423" y="6176963"/>
            <a:ext cx="4719577" cy="646331"/>
          </a:xfrm>
          <a:prstGeom prst="rect">
            <a:avLst/>
          </a:prstGeom>
          <a:noFill/>
        </p:spPr>
        <p:txBody>
          <a:bodyPr wrap="square">
            <a:spAutoFit/>
          </a:bodyPr>
          <a:lstStyle/>
          <a:p>
            <a:r>
              <a:rPr lang="es-PE" dirty="0">
                <a:hlinkClick r:id="rId2"/>
              </a:rPr>
              <a:t>https://www.significados.com/investigacion/</a:t>
            </a:r>
            <a:r>
              <a:rPr lang="es-PE" dirty="0"/>
              <a:t>/</a:t>
            </a:r>
          </a:p>
          <a:p>
            <a:r>
              <a:rPr lang="es-PE" dirty="0"/>
              <a:t>Fabian Coello</a:t>
            </a:r>
          </a:p>
        </p:txBody>
      </p:sp>
      <p:pic>
        <p:nvPicPr>
          <p:cNvPr id="6" name="Imagen 5">
            <a:extLst>
              <a:ext uri="{FF2B5EF4-FFF2-40B4-BE49-F238E27FC236}">
                <a16:creationId xmlns:a16="http://schemas.microsoft.com/office/drawing/2014/main" id="{52BC894B-773B-9318-4E6E-D733FFE80A7B}"/>
              </a:ext>
            </a:extLst>
          </p:cNvPr>
          <p:cNvPicPr>
            <a:picLocks noChangeAspect="1"/>
          </p:cNvPicPr>
          <p:nvPr/>
        </p:nvPicPr>
        <p:blipFill>
          <a:blip r:embed="rId3"/>
          <a:stretch>
            <a:fillRect/>
          </a:stretch>
        </p:blipFill>
        <p:spPr>
          <a:xfrm>
            <a:off x="255788" y="1972637"/>
            <a:ext cx="4907392" cy="3675807"/>
          </a:xfrm>
          <a:prstGeom prst="rect">
            <a:avLst/>
          </a:prstGeom>
        </p:spPr>
      </p:pic>
    </p:spTree>
    <p:extLst>
      <p:ext uri="{BB962C8B-B14F-4D97-AF65-F5344CB8AC3E}">
        <p14:creationId xmlns:p14="http://schemas.microsoft.com/office/powerpoint/2010/main" val="286298977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B7E5D646-138E-79E9-0A63-F5AD1B6A7EC0}"/>
              </a:ext>
            </a:extLst>
          </p:cNvPr>
          <p:cNvPicPr>
            <a:picLocks noChangeAspect="1"/>
          </p:cNvPicPr>
          <p:nvPr/>
        </p:nvPicPr>
        <p:blipFill>
          <a:blip r:embed="rId2"/>
          <a:stretch>
            <a:fillRect/>
          </a:stretch>
        </p:blipFill>
        <p:spPr>
          <a:xfrm>
            <a:off x="168361" y="3669957"/>
            <a:ext cx="4161936" cy="3188043"/>
          </a:xfrm>
          <a:prstGeom prst="rect">
            <a:avLst/>
          </a:prstGeom>
        </p:spPr>
      </p:pic>
      <p:sp>
        <p:nvSpPr>
          <p:cNvPr id="3" name="Marcador de contenido 2">
            <a:extLst>
              <a:ext uri="{FF2B5EF4-FFF2-40B4-BE49-F238E27FC236}">
                <a16:creationId xmlns:a16="http://schemas.microsoft.com/office/drawing/2014/main" id="{28D0A3FD-31A9-31FA-EF67-ABBD814E5F28}"/>
              </a:ext>
            </a:extLst>
          </p:cNvPr>
          <p:cNvSpPr>
            <a:spLocks noGrp="1"/>
          </p:cNvSpPr>
          <p:nvPr>
            <p:ph idx="1"/>
          </p:nvPr>
        </p:nvSpPr>
        <p:spPr>
          <a:xfrm>
            <a:off x="3941805" y="840259"/>
            <a:ext cx="7411995" cy="5652616"/>
          </a:xfrm>
        </p:spPr>
        <p:txBody>
          <a:bodyPr anchor="ctr">
            <a:normAutofit/>
          </a:bodyPr>
          <a:lstStyle/>
          <a:p>
            <a:pPr marL="0" indent="0" algn="ctr">
              <a:lnSpc>
                <a:spcPct val="150000"/>
              </a:lnSpc>
              <a:buNone/>
            </a:pPr>
            <a:r>
              <a:rPr lang="es-MX" sz="2400" dirty="0"/>
              <a:t>Las hipótesis son explicaciones tentativas del fenómeno o problema investigado formuladas como proposiciones o afirmaciones y constituyen las guías de un estudio. Indican lo que tratamos de probar y, por así decirlo, toman la estafeta de parte del planteamiento del problema para determinar el curso de la indagación en la ruta cuantitativa. De hecho, son respuestas provisionales a las preguntas de investigación que habrás de confirmar o no al realizar tu estudio.</a:t>
            </a:r>
            <a:endParaRPr lang="es-PE" sz="2400" dirty="0"/>
          </a:p>
        </p:txBody>
      </p:sp>
      <p:sp>
        <p:nvSpPr>
          <p:cNvPr id="2" name="Título 1">
            <a:extLst>
              <a:ext uri="{FF2B5EF4-FFF2-40B4-BE49-F238E27FC236}">
                <a16:creationId xmlns:a16="http://schemas.microsoft.com/office/drawing/2014/main" id="{5CBE8E74-8372-EED6-2DF5-0E426ACF1D36}"/>
              </a:ext>
            </a:extLst>
          </p:cNvPr>
          <p:cNvSpPr>
            <a:spLocks noGrp="1"/>
          </p:cNvSpPr>
          <p:nvPr>
            <p:ph type="title"/>
          </p:nvPr>
        </p:nvSpPr>
        <p:spPr/>
        <p:txBody>
          <a:bodyPr>
            <a:normAutofit/>
          </a:bodyPr>
          <a:lstStyle/>
          <a:p>
            <a:r>
              <a:rPr lang="es-PE" sz="2800" dirty="0"/>
              <a:t>LA HIPOTESIS</a:t>
            </a:r>
          </a:p>
        </p:txBody>
      </p:sp>
    </p:spTree>
    <p:extLst>
      <p:ext uri="{BB962C8B-B14F-4D97-AF65-F5344CB8AC3E}">
        <p14:creationId xmlns:p14="http://schemas.microsoft.com/office/powerpoint/2010/main" val="101318130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4B871D7-E825-AE80-7594-8E69003CB0A4}"/>
              </a:ext>
            </a:extLst>
          </p:cNvPr>
          <p:cNvSpPr>
            <a:spLocks noGrp="1"/>
          </p:cNvSpPr>
          <p:nvPr>
            <p:ph type="title"/>
          </p:nvPr>
        </p:nvSpPr>
        <p:spPr>
          <a:xfrm>
            <a:off x="838200" y="365126"/>
            <a:ext cx="10515600" cy="911584"/>
          </a:xfrm>
        </p:spPr>
        <p:txBody>
          <a:bodyPr>
            <a:normAutofit/>
          </a:bodyPr>
          <a:lstStyle/>
          <a:p>
            <a:r>
              <a:rPr lang="es-PE" sz="2000" dirty="0"/>
              <a:t>MATRIZ DE CONSISTENCIA</a:t>
            </a:r>
            <a:br>
              <a:rPr lang="es-PE" sz="2000" dirty="0"/>
            </a:br>
            <a:r>
              <a:rPr lang="es-PE" sz="2000" dirty="0"/>
              <a:t>TEM DE INVESTIGACION: Impacto del COVID 19 en las políticas de gobierno en el comercio exterior</a:t>
            </a:r>
          </a:p>
        </p:txBody>
      </p:sp>
      <p:graphicFrame>
        <p:nvGraphicFramePr>
          <p:cNvPr id="4" name="Tabla 4">
            <a:extLst>
              <a:ext uri="{FF2B5EF4-FFF2-40B4-BE49-F238E27FC236}">
                <a16:creationId xmlns:a16="http://schemas.microsoft.com/office/drawing/2014/main" id="{F9B0164B-8343-842F-FB8E-EE8C7827CBF1}"/>
              </a:ext>
            </a:extLst>
          </p:cNvPr>
          <p:cNvGraphicFramePr>
            <a:graphicFrameLocks noGrp="1"/>
          </p:cNvGraphicFramePr>
          <p:nvPr>
            <p:ph idx="1"/>
            <p:extLst>
              <p:ext uri="{D42A27DB-BD31-4B8C-83A1-F6EECF244321}">
                <p14:modId xmlns:p14="http://schemas.microsoft.com/office/powerpoint/2010/main" val="3486736481"/>
              </p:ext>
            </p:extLst>
          </p:nvPr>
        </p:nvGraphicFramePr>
        <p:xfrm>
          <a:off x="353683" y="1351172"/>
          <a:ext cx="11533515" cy="4302760"/>
        </p:xfrm>
        <a:graphic>
          <a:graphicData uri="http://schemas.openxmlformats.org/drawingml/2006/table">
            <a:tbl>
              <a:tblPr firstRow="1" bandRow="1">
                <a:tableStyleId>{5C22544A-7EE6-4342-B048-85BDC9FD1C3A}</a:tableStyleId>
              </a:tblPr>
              <a:tblGrid>
                <a:gridCol w="2306703">
                  <a:extLst>
                    <a:ext uri="{9D8B030D-6E8A-4147-A177-3AD203B41FA5}">
                      <a16:colId xmlns:a16="http://schemas.microsoft.com/office/drawing/2014/main" val="1155096845"/>
                    </a:ext>
                  </a:extLst>
                </a:gridCol>
                <a:gridCol w="2306703">
                  <a:extLst>
                    <a:ext uri="{9D8B030D-6E8A-4147-A177-3AD203B41FA5}">
                      <a16:colId xmlns:a16="http://schemas.microsoft.com/office/drawing/2014/main" val="950508062"/>
                    </a:ext>
                  </a:extLst>
                </a:gridCol>
                <a:gridCol w="2306703">
                  <a:extLst>
                    <a:ext uri="{9D8B030D-6E8A-4147-A177-3AD203B41FA5}">
                      <a16:colId xmlns:a16="http://schemas.microsoft.com/office/drawing/2014/main" val="1094408922"/>
                    </a:ext>
                  </a:extLst>
                </a:gridCol>
                <a:gridCol w="2306703">
                  <a:extLst>
                    <a:ext uri="{9D8B030D-6E8A-4147-A177-3AD203B41FA5}">
                      <a16:colId xmlns:a16="http://schemas.microsoft.com/office/drawing/2014/main" val="3361751952"/>
                    </a:ext>
                  </a:extLst>
                </a:gridCol>
                <a:gridCol w="2306703">
                  <a:extLst>
                    <a:ext uri="{9D8B030D-6E8A-4147-A177-3AD203B41FA5}">
                      <a16:colId xmlns:a16="http://schemas.microsoft.com/office/drawing/2014/main" val="2592899627"/>
                    </a:ext>
                  </a:extLst>
                </a:gridCol>
              </a:tblGrid>
              <a:tr h="370840">
                <a:tc>
                  <a:txBody>
                    <a:bodyPr/>
                    <a:lstStyle/>
                    <a:p>
                      <a:r>
                        <a:rPr lang="es-PE" sz="1600" dirty="0"/>
                        <a:t>PROBLEMAS </a:t>
                      </a:r>
                    </a:p>
                  </a:txBody>
                  <a:tcPr/>
                </a:tc>
                <a:tc>
                  <a:txBody>
                    <a:bodyPr/>
                    <a:lstStyle/>
                    <a:p>
                      <a:r>
                        <a:rPr lang="es-PE" sz="1600" dirty="0"/>
                        <a:t>OBJETIVOS</a:t>
                      </a:r>
                    </a:p>
                  </a:txBody>
                  <a:tcPr/>
                </a:tc>
                <a:tc>
                  <a:txBody>
                    <a:bodyPr/>
                    <a:lstStyle/>
                    <a:p>
                      <a:r>
                        <a:rPr lang="es-PE" sz="1600" dirty="0"/>
                        <a:t>HIPOTESIS</a:t>
                      </a:r>
                    </a:p>
                  </a:txBody>
                  <a:tcPr/>
                </a:tc>
                <a:tc>
                  <a:txBody>
                    <a:bodyPr/>
                    <a:lstStyle/>
                    <a:p>
                      <a:pPr algn="ctr">
                        <a:spcBef>
                          <a:spcPts val="200"/>
                        </a:spcBef>
                        <a:spcAft>
                          <a:spcPts val="200"/>
                        </a:spcAft>
                      </a:pPr>
                      <a:r>
                        <a:rPr lang="es-PE" sz="1600" b="1" kern="1200" dirty="0">
                          <a:solidFill>
                            <a:schemeClr val="lt1"/>
                          </a:solidFill>
                          <a:latin typeface="+mn-lt"/>
                          <a:ea typeface="+mn-ea"/>
                          <a:cs typeface="+mn-cs"/>
                        </a:rPr>
                        <a:t>VARIABLES DE INVESTIGACION Y OPERACIONALIZACIÓN</a:t>
                      </a:r>
                    </a:p>
                  </a:txBody>
                  <a:tcPr marL="68580" marR="68580" marT="0" marB="0" anchor="ctr"/>
                </a:tc>
                <a:tc>
                  <a:txBody>
                    <a:bodyPr/>
                    <a:lstStyle/>
                    <a:p>
                      <a:pPr algn="ctr">
                        <a:spcBef>
                          <a:spcPts val="200"/>
                        </a:spcBef>
                        <a:spcAft>
                          <a:spcPts val="200"/>
                        </a:spcAft>
                      </a:pPr>
                      <a:r>
                        <a:rPr lang="es-PE" sz="1600" b="1" kern="1200" dirty="0">
                          <a:solidFill>
                            <a:schemeClr val="lt1"/>
                          </a:solidFill>
                          <a:latin typeface="+mn-lt"/>
                          <a:ea typeface="+mn-ea"/>
                          <a:cs typeface="+mn-cs"/>
                        </a:rPr>
                        <a:t>METODOLOGIA Y MUESTRA DE INVESTIGACION</a:t>
                      </a:r>
                    </a:p>
                  </a:txBody>
                  <a:tcPr marL="68580" marR="68580" marT="0" marB="0" anchor="ctr"/>
                </a:tc>
                <a:extLst>
                  <a:ext uri="{0D108BD9-81ED-4DB2-BD59-A6C34878D82A}">
                    <a16:rowId xmlns:a16="http://schemas.microsoft.com/office/drawing/2014/main" val="110577789"/>
                  </a:ext>
                </a:extLst>
              </a:tr>
              <a:tr h="370840">
                <a:tc>
                  <a:txBody>
                    <a:bodyPr/>
                    <a:lstStyle/>
                    <a:p>
                      <a:r>
                        <a:rPr lang="es-PE" sz="1600" b="1" dirty="0"/>
                        <a:t>PRINCIPAL</a:t>
                      </a:r>
                    </a:p>
                    <a:p>
                      <a:r>
                        <a:rPr lang="es-PE" sz="1600" dirty="0"/>
                        <a:t>¿Cuál es el impacto del COVID 19 en las políticas de gobierno en el comercio exterior?</a:t>
                      </a:r>
                    </a:p>
                  </a:txBody>
                  <a:tcPr/>
                </a:tc>
                <a:tc>
                  <a:txBody>
                    <a:bodyPr/>
                    <a:lstStyle/>
                    <a:p>
                      <a:r>
                        <a:rPr lang="es-PE" sz="1600" b="1" dirty="0"/>
                        <a:t>PRINCIPAL</a:t>
                      </a:r>
                    </a:p>
                    <a:p>
                      <a:r>
                        <a:rPr lang="es-PE" sz="1600" dirty="0"/>
                        <a:t>Conocer el impacto del COVID 19 en las políticas de gobierno en el comercio exterior</a:t>
                      </a:r>
                    </a:p>
                  </a:txBody>
                  <a:tcPr/>
                </a:tc>
                <a:tc>
                  <a:txBody>
                    <a:bodyPr/>
                    <a:lstStyle/>
                    <a:p>
                      <a:r>
                        <a:rPr lang="es-PE" sz="1600" dirty="0"/>
                        <a:t>PRINCIPAL</a:t>
                      </a:r>
                    </a:p>
                    <a:p>
                      <a:r>
                        <a:rPr lang="es-PE" sz="1600" dirty="0"/>
                        <a:t>El impacto del </a:t>
                      </a:r>
                      <a:r>
                        <a:rPr lang="es-PE" sz="1600" dirty="0" err="1"/>
                        <a:t>covid</a:t>
                      </a:r>
                      <a:endParaRPr lang="es-PE" sz="1600" dirty="0"/>
                    </a:p>
                  </a:txBody>
                  <a:tcPr/>
                </a:tc>
                <a:tc>
                  <a:txBody>
                    <a:bodyPr/>
                    <a:lstStyle/>
                    <a:p>
                      <a:endParaRPr lang="es-PE" sz="1600"/>
                    </a:p>
                  </a:txBody>
                  <a:tcPr/>
                </a:tc>
                <a:tc>
                  <a:txBody>
                    <a:bodyPr/>
                    <a:lstStyle/>
                    <a:p>
                      <a:endParaRPr lang="es-PE" sz="1600" dirty="0"/>
                    </a:p>
                  </a:txBody>
                  <a:tcPr/>
                </a:tc>
                <a:extLst>
                  <a:ext uri="{0D108BD9-81ED-4DB2-BD59-A6C34878D82A}">
                    <a16:rowId xmlns:a16="http://schemas.microsoft.com/office/drawing/2014/main" val="2575800157"/>
                  </a:ext>
                </a:extLst>
              </a:tr>
              <a:tr h="370840">
                <a:tc>
                  <a:txBody>
                    <a:bodyPr/>
                    <a:lstStyle/>
                    <a:p>
                      <a:r>
                        <a:rPr lang="es-PE" sz="1600" dirty="0"/>
                        <a:t>ESPECIFICO 1</a:t>
                      </a:r>
                    </a:p>
                    <a:p>
                      <a:r>
                        <a:rPr lang="es-PE" sz="1600" dirty="0"/>
                        <a:t>¿Cuál es el impacto del </a:t>
                      </a:r>
                      <a:r>
                        <a:rPr lang="es-PE" sz="1600" dirty="0" err="1"/>
                        <a:t>covid</a:t>
                      </a:r>
                      <a:r>
                        <a:rPr lang="es-PE" sz="1600" dirty="0"/>
                        <a:t> 19 en el tipo de cambio?</a:t>
                      </a:r>
                    </a:p>
                  </a:txBody>
                  <a:tcPr/>
                </a:tc>
                <a:tc>
                  <a:txBody>
                    <a:bodyPr/>
                    <a:lstStyle/>
                    <a:p>
                      <a:r>
                        <a:rPr lang="es-PE" sz="1600" dirty="0"/>
                        <a:t>ESPECIFICO 1</a:t>
                      </a:r>
                    </a:p>
                  </a:txBody>
                  <a:tcPr/>
                </a:tc>
                <a:tc>
                  <a:txBody>
                    <a:bodyPr/>
                    <a:lstStyle/>
                    <a:p>
                      <a:r>
                        <a:rPr lang="es-PE" sz="1600" dirty="0"/>
                        <a:t>ESPECIFICA 1</a:t>
                      </a:r>
                    </a:p>
                  </a:txBody>
                  <a:tcPr/>
                </a:tc>
                <a:tc>
                  <a:txBody>
                    <a:bodyPr/>
                    <a:lstStyle/>
                    <a:p>
                      <a:endParaRPr lang="es-PE" sz="1600"/>
                    </a:p>
                  </a:txBody>
                  <a:tcPr/>
                </a:tc>
                <a:tc>
                  <a:txBody>
                    <a:bodyPr/>
                    <a:lstStyle/>
                    <a:p>
                      <a:endParaRPr lang="es-PE" sz="1600"/>
                    </a:p>
                  </a:txBody>
                  <a:tcPr/>
                </a:tc>
                <a:extLst>
                  <a:ext uri="{0D108BD9-81ED-4DB2-BD59-A6C34878D82A}">
                    <a16:rowId xmlns:a16="http://schemas.microsoft.com/office/drawing/2014/main" val="3539084976"/>
                  </a:ext>
                </a:extLst>
              </a:tr>
              <a:tr h="370840">
                <a:tc>
                  <a:txBody>
                    <a:bodyPr/>
                    <a:lstStyle/>
                    <a:p>
                      <a:r>
                        <a:rPr lang="es-PE" sz="1600" dirty="0"/>
                        <a:t>ESPECIFICO 2</a:t>
                      </a:r>
                    </a:p>
                    <a:p>
                      <a:r>
                        <a:rPr lang="es-PE" sz="1600" dirty="0"/>
                        <a:t>… de productos agrícolas no tradicionales</a:t>
                      </a:r>
                    </a:p>
                  </a:txBody>
                  <a:tcPr/>
                </a:tc>
                <a:tc>
                  <a:txBody>
                    <a:bodyPr/>
                    <a:lstStyle/>
                    <a:p>
                      <a:r>
                        <a:rPr lang="es-PE" sz="1600" dirty="0"/>
                        <a:t>ESPECIFICO 2</a:t>
                      </a:r>
                    </a:p>
                  </a:txBody>
                  <a:tcPr/>
                </a:tc>
                <a:tc>
                  <a:txBody>
                    <a:bodyPr/>
                    <a:lstStyle/>
                    <a:p>
                      <a:r>
                        <a:rPr lang="es-PE" sz="1600" dirty="0"/>
                        <a:t>ESPECIFICA 2</a:t>
                      </a:r>
                    </a:p>
                  </a:txBody>
                  <a:tcPr/>
                </a:tc>
                <a:tc>
                  <a:txBody>
                    <a:bodyPr/>
                    <a:lstStyle/>
                    <a:p>
                      <a:endParaRPr lang="es-PE" sz="1600"/>
                    </a:p>
                  </a:txBody>
                  <a:tcPr/>
                </a:tc>
                <a:tc>
                  <a:txBody>
                    <a:bodyPr/>
                    <a:lstStyle/>
                    <a:p>
                      <a:endParaRPr lang="es-PE" sz="1600"/>
                    </a:p>
                  </a:txBody>
                  <a:tcPr/>
                </a:tc>
                <a:extLst>
                  <a:ext uri="{0D108BD9-81ED-4DB2-BD59-A6C34878D82A}">
                    <a16:rowId xmlns:a16="http://schemas.microsoft.com/office/drawing/2014/main" val="1258975293"/>
                  </a:ext>
                </a:extLst>
              </a:tr>
              <a:tr h="370840">
                <a:tc>
                  <a:txBody>
                    <a:bodyPr/>
                    <a:lstStyle/>
                    <a:p>
                      <a:r>
                        <a:rPr lang="es-PE" sz="1600" dirty="0"/>
                        <a:t>ESPECIFICO 3</a:t>
                      </a:r>
                    </a:p>
                  </a:txBody>
                  <a:tcPr/>
                </a:tc>
                <a:tc>
                  <a:txBody>
                    <a:bodyPr/>
                    <a:lstStyle/>
                    <a:p>
                      <a:r>
                        <a:rPr lang="es-PE" sz="1600" dirty="0"/>
                        <a:t>ESPECIFICO 3</a:t>
                      </a:r>
                    </a:p>
                  </a:txBody>
                  <a:tcPr/>
                </a:tc>
                <a:tc>
                  <a:txBody>
                    <a:bodyPr/>
                    <a:lstStyle/>
                    <a:p>
                      <a:r>
                        <a:rPr lang="es-PE" sz="1600" dirty="0"/>
                        <a:t>ESPECIFICA 3</a:t>
                      </a:r>
                    </a:p>
                  </a:txBody>
                  <a:tcPr/>
                </a:tc>
                <a:tc>
                  <a:txBody>
                    <a:bodyPr/>
                    <a:lstStyle/>
                    <a:p>
                      <a:endParaRPr lang="es-PE" sz="1600"/>
                    </a:p>
                  </a:txBody>
                  <a:tcPr/>
                </a:tc>
                <a:tc>
                  <a:txBody>
                    <a:bodyPr/>
                    <a:lstStyle/>
                    <a:p>
                      <a:endParaRPr lang="es-PE" sz="1600" dirty="0"/>
                    </a:p>
                  </a:txBody>
                  <a:tcPr/>
                </a:tc>
                <a:extLst>
                  <a:ext uri="{0D108BD9-81ED-4DB2-BD59-A6C34878D82A}">
                    <a16:rowId xmlns:a16="http://schemas.microsoft.com/office/drawing/2014/main" val="2307349377"/>
                  </a:ext>
                </a:extLst>
              </a:tr>
            </a:tbl>
          </a:graphicData>
        </a:graphic>
      </p:graphicFrame>
    </p:spTree>
    <p:extLst>
      <p:ext uri="{BB962C8B-B14F-4D97-AF65-F5344CB8AC3E}">
        <p14:creationId xmlns:p14="http://schemas.microsoft.com/office/powerpoint/2010/main" val="5975387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4B871D7-E825-AE80-7594-8E69003CB0A4}"/>
              </a:ext>
            </a:extLst>
          </p:cNvPr>
          <p:cNvSpPr>
            <a:spLocks noGrp="1"/>
          </p:cNvSpPr>
          <p:nvPr>
            <p:ph type="title"/>
          </p:nvPr>
        </p:nvSpPr>
        <p:spPr>
          <a:xfrm>
            <a:off x="838200" y="365126"/>
            <a:ext cx="10515600" cy="911584"/>
          </a:xfrm>
        </p:spPr>
        <p:txBody>
          <a:bodyPr>
            <a:normAutofit/>
          </a:bodyPr>
          <a:lstStyle/>
          <a:p>
            <a:r>
              <a:rPr lang="es-PE" sz="2000" dirty="0"/>
              <a:t>MATRIZ DE CONSISTENCIA</a:t>
            </a:r>
            <a:br>
              <a:rPr lang="es-PE" sz="2000" dirty="0"/>
            </a:br>
            <a:r>
              <a:rPr lang="es-PE" sz="2000" dirty="0"/>
              <a:t>TEM DE INVESTIGACION: Impacto del COVID 19 en las políticas de gobierno en el comercio exterior</a:t>
            </a:r>
          </a:p>
        </p:txBody>
      </p:sp>
      <p:graphicFrame>
        <p:nvGraphicFramePr>
          <p:cNvPr id="4" name="Tabla 4">
            <a:extLst>
              <a:ext uri="{FF2B5EF4-FFF2-40B4-BE49-F238E27FC236}">
                <a16:creationId xmlns:a16="http://schemas.microsoft.com/office/drawing/2014/main" id="{F9B0164B-8343-842F-FB8E-EE8C7827CBF1}"/>
              </a:ext>
            </a:extLst>
          </p:cNvPr>
          <p:cNvGraphicFramePr>
            <a:graphicFrameLocks noGrp="1"/>
          </p:cNvGraphicFramePr>
          <p:nvPr>
            <p:ph idx="1"/>
            <p:extLst>
              <p:ext uri="{D42A27DB-BD31-4B8C-83A1-F6EECF244321}">
                <p14:modId xmlns:p14="http://schemas.microsoft.com/office/powerpoint/2010/main" val="2725141721"/>
              </p:ext>
            </p:extLst>
          </p:nvPr>
        </p:nvGraphicFramePr>
        <p:xfrm>
          <a:off x="353683" y="1351172"/>
          <a:ext cx="11533515" cy="3698140"/>
        </p:xfrm>
        <a:graphic>
          <a:graphicData uri="http://schemas.openxmlformats.org/drawingml/2006/table">
            <a:tbl>
              <a:tblPr firstRow="1" bandRow="1">
                <a:tableStyleId>{5C22544A-7EE6-4342-B048-85BDC9FD1C3A}</a:tableStyleId>
              </a:tblPr>
              <a:tblGrid>
                <a:gridCol w="2306703">
                  <a:extLst>
                    <a:ext uri="{9D8B030D-6E8A-4147-A177-3AD203B41FA5}">
                      <a16:colId xmlns:a16="http://schemas.microsoft.com/office/drawing/2014/main" val="1155096845"/>
                    </a:ext>
                  </a:extLst>
                </a:gridCol>
                <a:gridCol w="2306703">
                  <a:extLst>
                    <a:ext uri="{9D8B030D-6E8A-4147-A177-3AD203B41FA5}">
                      <a16:colId xmlns:a16="http://schemas.microsoft.com/office/drawing/2014/main" val="950508062"/>
                    </a:ext>
                  </a:extLst>
                </a:gridCol>
                <a:gridCol w="2306703">
                  <a:extLst>
                    <a:ext uri="{9D8B030D-6E8A-4147-A177-3AD203B41FA5}">
                      <a16:colId xmlns:a16="http://schemas.microsoft.com/office/drawing/2014/main" val="1094408922"/>
                    </a:ext>
                  </a:extLst>
                </a:gridCol>
                <a:gridCol w="2306703">
                  <a:extLst>
                    <a:ext uri="{9D8B030D-6E8A-4147-A177-3AD203B41FA5}">
                      <a16:colId xmlns:a16="http://schemas.microsoft.com/office/drawing/2014/main" val="3361751952"/>
                    </a:ext>
                  </a:extLst>
                </a:gridCol>
                <a:gridCol w="2306703">
                  <a:extLst>
                    <a:ext uri="{9D8B030D-6E8A-4147-A177-3AD203B41FA5}">
                      <a16:colId xmlns:a16="http://schemas.microsoft.com/office/drawing/2014/main" val="2592899627"/>
                    </a:ext>
                  </a:extLst>
                </a:gridCol>
              </a:tblGrid>
              <a:tr h="612539">
                <a:tc>
                  <a:txBody>
                    <a:bodyPr/>
                    <a:lstStyle/>
                    <a:p>
                      <a:r>
                        <a:rPr lang="es-PE" sz="1600" dirty="0"/>
                        <a:t>PROBLEMAS </a:t>
                      </a:r>
                    </a:p>
                  </a:txBody>
                  <a:tcPr/>
                </a:tc>
                <a:tc>
                  <a:txBody>
                    <a:bodyPr/>
                    <a:lstStyle/>
                    <a:p>
                      <a:r>
                        <a:rPr lang="es-PE" sz="1600" dirty="0"/>
                        <a:t>OBJETIVOS</a:t>
                      </a:r>
                    </a:p>
                  </a:txBody>
                  <a:tcPr/>
                </a:tc>
                <a:tc>
                  <a:txBody>
                    <a:bodyPr/>
                    <a:lstStyle/>
                    <a:p>
                      <a:r>
                        <a:rPr lang="es-PE" sz="1600" dirty="0"/>
                        <a:t>HIPOTESIS</a:t>
                      </a:r>
                    </a:p>
                  </a:txBody>
                  <a:tcPr/>
                </a:tc>
                <a:tc>
                  <a:txBody>
                    <a:bodyPr/>
                    <a:lstStyle/>
                    <a:p>
                      <a:pPr algn="ctr">
                        <a:spcBef>
                          <a:spcPts val="200"/>
                        </a:spcBef>
                        <a:spcAft>
                          <a:spcPts val="200"/>
                        </a:spcAft>
                      </a:pPr>
                      <a:r>
                        <a:rPr lang="es-PE" sz="1600" b="1" kern="1200" dirty="0">
                          <a:solidFill>
                            <a:schemeClr val="lt1"/>
                          </a:solidFill>
                          <a:latin typeface="+mn-lt"/>
                          <a:ea typeface="+mn-ea"/>
                          <a:cs typeface="+mn-cs"/>
                        </a:rPr>
                        <a:t>VARIABLES DE INVESTIGACION Y OPERACIONALIZACIÓN</a:t>
                      </a:r>
                    </a:p>
                  </a:txBody>
                  <a:tcPr marL="68580" marR="68580" marT="0" marB="0" anchor="ctr"/>
                </a:tc>
                <a:tc>
                  <a:txBody>
                    <a:bodyPr/>
                    <a:lstStyle/>
                    <a:p>
                      <a:pPr algn="ctr">
                        <a:spcBef>
                          <a:spcPts val="200"/>
                        </a:spcBef>
                        <a:spcAft>
                          <a:spcPts val="200"/>
                        </a:spcAft>
                      </a:pPr>
                      <a:r>
                        <a:rPr lang="es-PE" sz="1600" b="1" kern="1200" dirty="0">
                          <a:solidFill>
                            <a:schemeClr val="lt1"/>
                          </a:solidFill>
                          <a:latin typeface="+mn-lt"/>
                          <a:ea typeface="+mn-ea"/>
                          <a:cs typeface="+mn-cs"/>
                        </a:rPr>
                        <a:t>METODOLOGIA Y MUESTRA DE INVESTIGACION</a:t>
                      </a:r>
                    </a:p>
                  </a:txBody>
                  <a:tcPr marL="68580" marR="68580" marT="0" marB="0" anchor="ctr"/>
                </a:tc>
                <a:extLst>
                  <a:ext uri="{0D108BD9-81ED-4DB2-BD59-A6C34878D82A}">
                    <a16:rowId xmlns:a16="http://schemas.microsoft.com/office/drawing/2014/main" val="110577789"/>
                  </a:ext>
                </a:extLst>
              </a:tr>
              <a:tr h="2966620">
                <a:tc>
                  <a:txBody>
                    <a:bodyPr/>
                    <a:lstStyle/>
                    <a:p>
                      <a:r>
                        <a:rPr lang="es-PE" sz="1600" b="1" dirty="0"/>
                        <a:t>PRINCIPAL</a:t>
                      </a:r>
                    </a:p>
                    <a:p>
                      <a:r>
                        <a:rPr lang="es-PE" sz="1600" dirty="0"/>
                        <a:t>¿Cuál es el impacto del COVID 19 en las políticas de gobierno en el comercio exterior?</a:t>
                      </a:r>
                    </a:p>
                  </a:txBody>
                  <a:tcPr/>
                </a:tc>
                <a:tc>
                  <a:txBody>
                    <a:bodyPr/>
                    <a:lstStyle/>
                    <a:p>
                      <a:r>
                        <a:rPr lang="es-PE" sz="1600" b="1" dirty="0"/>
                        <a:t>PRINCIPAL</a:t>
                      </a:r>
                    </a:p>
                    <a:p>
                      <a:r>
                        <a:rPr lang="es-PE" sz="1600" dirty="0"/>
                        <a:t>Conocer el impacto del COVID 19 en las políticas de gobierno en el comercio exterior</a:t>
                      </a:r>
                    </a:p>
                  </a:txBody>
                  <a:tcPr/>
                </a:tc>
                <a:tc>
                  <a:txBody>
                    <a:bodyPr/>
                    <a:lstStyle/>
                    <a:p>
                      <a:r>
                        <a:rPr lang="es-PE" sz="1600" dirty="0"/>
                        <a:t>PRINCIPAL</a:t>
                      </a:r>
                    </a:p>
                    <a:p>
                      <a:r>
                        <a:rPr lang="es-PE" sz="1600" dirty="0"/>
                        <a:t>El impacto del </a:t>
                      </a:r>
                      <a:r>
                        <a:rPr lang="es-PE" sz="1600" dirty="0" err="1"/>
                        <a:t>covid</a:t>
                      </a:r>
                      <a:r>
                        <a:rPr lang="es-PE" sz="1600" dirty="0"/>
                        <a:t> 19 en las políticas de gobierno en el comercio exterior se observa en el control del tipo de cambio y promoción impositiva a las exportaciones.</a:t>
                      </a:r>
                    </a:p>
                  </a:txBody>
                  <a:tcPr/>
                </a:tc>
                <a:tc>
                  <a:txBody>
                    <a:bodyPr/>
                    <a:lstStyle/>
                    <a:p>
                      <a:r>
                        <a:rPr lang="es-PE" sz="1600" dirty="0"/>
                        <a:t>X: </a:t>
                      </a:r>
                      <a:r>
                        <a:rPr lang="es-PE" sz="1600" dirty="0" err="1"/>
                        <a:t>Covid</a:t>
                      </a:r>
                      <a:r>
                        <a:rPr lang="es-PE" sz="1600" dirty="0"/>
                        <a:t> 19 (V.I.)</a:t>
                      </a:r>
                    </a:p>
                    <a:p>
                      <a:r>
                        <a:rPr lang="es-PE" sz="1600" dirty="0"/>
                        <a:t>Y: Control del tipo de cambio (VD. 1)</a:t>
                      </a:r>
                    </a:p>
                    <a:p>
                      <a:r>
                        <a:rPr lang="es-PE" sz="1600" dirty="0"/>
                        <a:t>Z: promoción impositiva a las exportaciones (VD 2)</a:t>
                      </a:r>
                    </a:p>
                    <a:p>
                      <a:r>
                        <a:rPr lang="es-PE" sz="1600" dirty="0"/>
                        <a:t>Y, Z = F (X)</a:t>
                      </a:r>
                    </a:p>
                  </a:txBody>
                  <a:tcPr/>
                </a:tc>
                <a:tc>
                  <a:txBody>
                    <a:bodyPr/>
                    <a:lstStyle/>
                    <a:p>
                      <a:endParaRPr lang="es-PE" sz="1600" dirty="0"/>
                    </a:p>
                  </a:txBody>
                  <a:tcPr/>
                </a:tc>
                <a:extLst>
                  <a:ext uri="{0D108BD9-81ED-4DB2-BD59-A6C34878D82A}">
                    <a16:rowId xmlns:a16="http://schemas.microsoft.com/office/drawing/2014/main" val="2575800157"/>
                  </a:ext>
                </a:extLst>
              </a:tr>
            </a:tbl>
          </a:graphicData>
        </a:graphic>
      </p:graphicFrame>
    </p:spTree>
    <p:extLst>
      <p:ext uri="{BB962C8B-B14F-4D97-AF65-F5344CB8AC3E}">
        <p14:creationId xmlns:p14="http://schemas.microsoft.com/office/powerpoint/2010/main" val="198650031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6F8F497-C93D-314E-EF00-D1EBB44D2E62}"/>
              </a:ext>
            </a:extLst>
          </p:cNvPr>
          <p:cNvSpPr>
            <a:spLocks noGrp="1"/>
          </p:cNvSpPr>
          <p:nvPr>
            <p:ph type="title"/>
          </p:nvPr>
        </p:nvSpPr>
        <p:spPr/>
        <p:txBody>
          <a:bodyPr>
            <a:normAutofit/>
          </a:bodyPr>
          <a:lstStyle/>
          <a:p>
            <a:pPr algn="r"/>
            <a:r>
              <a:rPr lang="es-PE" sz="2800" dirty="0"/>
              <a:t>HIPOTESIS Y VARIABLES</a:t>
            </a:r>
          </a:p>
        </p:txBody>
      </p:sp>
      <p:sp>
        <p:nvSpPr>
          <p:cNvPr id="3" name="Marcador de contenido 2">
            <a:extLst>
              <a:ext uri="{FF2B5EF4-FFF2-40B4-BE49-F238E27FC236}">
                <a16:creationId xmlns:a16="http://schemas.microsoft.com/office/drawing/2014/main" id="{A2F59685-68E9-FFC6-8C2B-807066AA0D22}"/>
              </a:ext>
            </a:extLst>
          </p:cNvPr>
          <p:cNvSpPr>
            <a:spLocks noGrp="1"/>
          </p:cNvSpPr>
          <p:nvPr>
            <p:ph idx="1"/>
          </p:nvPr>
        </p:nvSpPr>
        <p:spPr>
          <a:xfrm>
            <a:off x="838201" y="1112109"/>
            <a:ext cx="8463196" cy="5380766"/>
          </a:xfrm>
        </p:spPr>
        <p:txBody>
          <a:bodyPr anchor="ctr">
            <a:normAutofit fontScale="70000" lnSpcReduction="20000"/>
          </a:bodyPr>
          <a:lstStyle/>
          <a:p>
            <a:pPr marL="0" indent="0" algn="r">
              <a:lnSpc>
                <a:spcPct val="160000"/>
              </a:lnSpc>
              <a:buNone/>
            </a:pPr>
            <a:r>
              <a:rPr lang="es-MX" dirty="0"/>
              <a:t>Una variable es una propiedad o concepto que puede variar y cuya fluctuación es susceptible de medirse u observarse (capaz de adquirir diferentes valores que pueden ser registrados por un instrumento de medición). </a:t>
            </a:r>
          </a:p>
          <a:p>
            <a:pPr marL="0" indent="0" algn="r">
              <a:lnSpc>
                <a:spcPct val="160000"/>
              </a:lnSpc>
              <a:buNone/>
            </a:pPr>
            <a:r>
              <a:rPr lang="es-MX" dirty="0"/>
              <a:t>El concepto de variable se aplica a personas u otros seres vivos, objetos, procesos, hechos y fenómenos, los cuales adquieren diversos valores respecto de la variable medida. </a:t>
            </a:r>
          </a:p>
          <a:p>
            <a:pPr marL="0" indent="0" algn="r">
              <a:lnSpc>
                <a:spcPct val="160000"/>
              </a:lnSpc>
              <a:buNone/>
            </a:pPr>
            <a:r>
              <a:rPr lang="es-MX" dirty="0"/>
              <a:t>Las variables adquieren valor para la investigación científica cuando llegan a relacionarse con otras variables en las hipótesis y teorías, en este caso, se les suele denominar constructos o construcciones hipotéticas.</a:t>
            </a:r>
            <a:endParaRPr lang="es-PE" dirty="0"/>
          </a:p>
        </p:txBody>
      </p:sp>
    </p:spTree>
    <p:extLst>
      <p:ext uri="{BB962C8B-B14F-4D97-AF65-F5344CB8AC3E}">
        <p14:creationId xmlns:p14="http://schemas.microsoft.com/office/powerpoint/2010/main" val="245526212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4B871D7-E825-AE80-7594-8E69003CB0A4}"/>
              </a:ext>
            </a:extLst>
          </p:cNvPr>
          <p:cNvSpPr>
            <a:spLocks noGrp="1"/>
          </p:cNvSpPr>
          <p:nvPr>
            <p:ph type="title"/>
          </p:nvPr>
        </p:nvSpPr>
        <p:spPr>
          <a:xfrm>
            <a:off x="838200" y="365126"/>
            <a:ext cx="10515600" cy="911584"/>
          </a:xfrm>
        </p:spPr>
        <p:txBody>
          <a:bodyPr>
            <a:normAutofit/>
          </a:bodyPr>
          <a:lstStyle/>
          <a:p>
            <a:r>
              <a:rPr lang="es-PE" sz="2000" dirty="0"/>
              <a:t>MATRIZ DE CONSISTENCIA</a:t>
            </a:r>
            <a:br>
              <a:rPr lang="es-PE" sz="2000" dirty="0"/>
            </a:br>
            <a:r>
              <a:rPr lang="es-PE" sz="2000" dirty="0"/>
              <a:t>TEMA DE INVESTIGACION: Impacto del COVID 19 en las políticas de gobierno en el comercio exterior</a:t>
            </a:r>
          </a:p>
        </p:txBody>
      </p:sp>
      <p:graphicFrame>
        <p:nvGraphicFramePr>
          <p:cNvPr id="4" name="Tabla 4">
            <a:extLst>
              <a:ext uri="{FF2B5EF4-FFF2-40B4-BE49-F238E27FC236}">
                <a16:creationId xmlns:a16="http://schemas.microsoft.com/office/drawing/2014/main" id="{F9B0164B-8343-842F-FB8E-EE8C7827CBF1}"/>
              </a:ext>
            </a:extLst>
          </p:cNvPr>
          <p:cNvGraphicFramePr>
            <a:graphicFrameLocks noGrp="1"/>
          </p:cNvGraphicFramePr>
          <p:nvPr>
            <p:ph idx="1"/>
            <p:extLst>
              <p:ext uri="{D42A27DB-BD31-4B8C-83A1-F6EECF244321}">
                <p14:modId xmlns:p14="http://schemas.microsoft.com/office/powerpoint/2010/main" val="3494313265"/>
              </p:ext>
            </p:extLst>
          </p:nvPr>
        </p:nvGraphicFramePr>
        <p:xfrm>
          <a:off x="353683" y="1351172"/>
          <a:ext cx="11533515" cy="4849259"/>
        </p:xfrm>
        <a:graphic>
          <a:graphicData uri="http://schemas.openxmlformats.org/drawingml/2006/table">
            <a:tbl>
              <a:tblPr firstRow="1" bandRow="1">
                <a:tableStyleId>{5C22544A-7EE6-4342-B048-85BDC9FD1C3A}</a:tableStyleId>
              </a:tblPr>
              <a:tblGrid>
                <a:gridCol w="2306703">
                  <a:extLst>
                    <a:ext uri="{9D8B030D-6E8A-4147-A177-3AD203B41FA5}">
                      <a16:colId xmlns:a16="http://schemas.microsoft.com/office/drawing/2014/main" val="1155096845"/>
                    </a:ext>
                  </a:extLst>
                </a:gridCol>
                <a:gridCol w="2306703">
                  <a:extLst>
                    <a:ext uri="{9D8B030D-6E8A-4147-A177-3AD203B41FA5}">
                      <a16:colId xmlns:a16="http://schemas.microsoft.com/office/drawing/2014/main" val="950508062"/>
                    </a:ext>
                  </a:extLst>
                </a:gridCol>
                <a:gridCol w="2306703">
                  <a:extLst>
                    <a:ext uri="{9D8B030D-6E8A-4147-A177-3AD203B41FA5}">
                      <a16:colId xmlns:a16="http://schemas.microsoft.com/office/drawing/2014/main" val="1094408922"/>
                    </a:ext>
                  </a:extLst>
                </a:gridCol>
                <a:gridCol w="3901375">
                  <a:extLst>
                    <a:ext uri="{9D8B030D-6E8A-4147-A177-3AD203B41FA5}">
                      <a16:colId xmlns:a16="http://schemas.microsoft.com/office/drawing/2014/main" val="3361751952"/>
                    </a:ext>
                  </a:extLst>
                </a:gridCol>
                <a:gridCol w="712031">
                  <a:extLst>
                    <a:ext uri="{9D8B030D-6E8A-4147-A177-3AD203B41FA5}">
                      <a16:colId xmlns:a16="http://schemas.microsoft.com/office/drawing/2014/main" val="2592899627"/>
                    </a:ext>
                  </a:extLst>
                </a:gridCol>
              </a:tblGrid>
              <a:tr h="612539">
                <a:tc>
                  <a:txBody>
                    <a:bodyPr/>
                    <a:lstStyle/>
                    <a:p>
                      <a:r>
                        <a:rPr lang="es-PE" sz="1600" dirty="0"/>
                        <a:t>PROBLEMAS </a:t>
                      </a:r>
                    </a:p>
                  </a:txBody>
                  <a:tcPr/>
                </a:tc>
                <a:tc>
                  <a:txBody>
                    <a:bodyPr/>
                    <a:lstStyle/>
                    <a:p>
                      <a:r>
                        <a:rPr lang="es-PE" sz="1600" dirty="0"/>
                        <a:t>OBJETIVOS</a:t>
                      </a:r>
                    </a:p>
                  </a:txBody>
                  <a:tcPr/>
                </a:tc>
                <a:tc>
                  <a:txBody>
                    <a:bodyPr/>
                    <a:lstStyle/>
                    <a:p>
                      <a:r>
                        <a:rPr lang="es-PE" sz="1600" dirty="0"/>
                        <a:t>HIPOTESIS</a:t>
                      </a:r>
                    </a:p>
                  </a:txBody>
                  <a:tcPr/>
                </a:tc>
                <a:tc>
                  <a:txBody>
                    <a:bodyPr/>
                    <a:lstStyle/>
                    <a:p>
                      <a:pPr algn="ctr">
                        <a:spcBef>
                          <a:spcPts val="200"/>
                        </a:spcBef>
                        <a:spcAft>
                          <a:spcPts val="200"/>
                        </a:spcAft>
                      </a:pPr>
                      <a:r>
                        <a:rPr lang="es-PE" sz="1600" b="1" kern="1200" dirty="0">
                          <a:solidFill>
                            <a:schemeClr val="lt1"/>
                          </a:solidFill>
                          <a:latin typeface="+mn-lt"/>
                          <a:ea typeface="+mn-ea"/>
                          <a:cs typeface="+mn-cs"/>
                        </a:rPr>
                        <a:t>VARIABLES DE INVESTIGACION Y OPERACIONALIZACIÓN</a:t>
                      </a:r>
                    </a:p>
                  </a:txBody>
                  <a:tcPr marL="68580" marR="68580" marT="0" marB="0" anchor="ctr"/>
                </a:tc>
                <a:tc>
                  <a:txBody>
                    <a:bodyPr/>
                    <a:lstStyle/>
                    <a:p>
                      <a:pPr algn="ctr">
                        <a:spcBef>
                          <a:spcPts val="200"/>
                        </a:spcBef>
                        <a:spcAft>
                          <a:spcPts val="200"/>
                        </a:spcAft>
                      </a:pPr>
                      <a:endParaRPr lang="es-PE" sz="1600" b="1" kern="1200" dirty="0">
                        <a:solidFill>
                          <a:schemeClr val="lt1"/>
                        </a:solidFill>
                        <a:latin typeface="+mn-lt"/>
                        <a:ea typeface="+mn-ea"/>
                        <a:cs typeface="+mn-cs"/>
                      </a:endParaRPr>
                    </a:p>
                  </a:txBody>
                  <a:tcPr marL="68580" marR="68580" marT="0" marB="0" anchor="ctr"/>
                </a:tc>
                <a:extLst>
                  <a:ext uri="{0D108BD9-81ED-4DB2-BD59-A6C34878D82A}">
                    <a16:rowId xmlns:a16="http://schemas.microsoft.com/office/drawing/2014/main" val="110577789"/>
                  </a:ext>
                </a:extLst>
              </a:tr>
              <a:tr h="2966620">
                <a:tc>
                  <a:txBody>
                    <a:bodyPr/>
                    <a:lstStyle/>
                    <a:p>
                      <a:r>
                        <a:rPr lang="es-PE" sz="1600" b="1" dirty="0"/>
                        <a:t>PRINCIPAL</a:t>
                      </a:r>
                    </a:p>
                    <a:p>
                      <a:r>
                        <a:rPr lang="es-PE" sz="1600" dirty="0"/>
                        <a:t>¿Cuál es el impacto del COVID 19 en las políticas de gobierno en el comercio exterior?</a:t>
                      </a:r>
                    </a:p>
                  </a:txBody>
                  <a:tcPr/>
                </a:tc>
                <a:tc>
                  <a:txBody>
                    <a:bodyPr/>
                    <a:lstStyle/>
                    <a:p>
                      <a:r>
                        <a:rPr lang="es-PE" sz="1600" b="1" dirty="0"/>
                        <a:t>PRINCIPAL</a:t>
                      </a:r>
                    </a:p>
                    <a:p>
                      <a:r>
                        <a:rPr lang="es-PE" sz="1600" dirty="0"/>
                        <a:t>Conocer el impacto del COVID 19 en las políticas de gobierno en el comercio exterior</a:t>
                      </a:r>
                    </a:p>
                  </a:txBody>
                  <a:tcPr/>
                </a:tc>
                <a:tc>
                  <a:txBody>
                    <a:bodyPr/>
                    <a:lstStyle/>
                    <a:p>
                      <a:r>
                        <a:rPr lang="es-PE" sz="1600" dirty="0"/>
                        <a:t>PRINCIPAL</a:t>
                      </a:r>
                    </a:p>
                    <a:p>
                      <a:r>
                        <a:rPr lang="es-PE" sz="1600" dirty="0"/>
                        <a:t>El impacto del </a:t>
                      </a:r>
                      <a:r>
                        <a:rPr lang="es-PE" sz="1600" dirty="0" err="1"/>
                        <a:t>covid</a:t>
                      </a:r>
                      <a:r>
                        <a:rPr lang="es-PE" sz="1600" dirty="0"/>
                        <a:t> 19 en las políticas de gobierno en el comercio exterior se observa en el control del tipo de cambio y promoción impositiva a las exportaciones.</a:t>
                      </a:r>
                    </a:p>
                  </a:txBody>
                  <a:tcPr/>
                </a:tc>
                <a:tc>
                  <a:txBody>
                    <a:bodyPr/>
                    <a:lstStyle/>
                    <a:p>
                      <a:r>
                        <a:rPr lang="es-PE" sz="1600" dirty="0"/>
                        <a:t>X: </a:t>
                      </a:r>
                      <a:r>
                        <a:rPr lang="es-PE" sz="1600" dirty="0" err="1"/>
                        <a:t>Covid</a:t>
                      </a:r>
                      <a:r>
                        <a:rPr lang="es-PE" sz="1600" dirty="0"/>
                        <a:t> 19 (V.I.)</a:t>
                      </a:r>
                    </a:p>
                    <a:p>
                      <a:r>
                        <a:rPr lang="es-PE" sz="1600" dirty="0"/>
                        <a:t>   X1: Reportes MINSA – Evolución sanitaria</a:t>
                      </a:r>
                    </a:p>
                    <a:p>
                      <a:r>
                        <a:rPr lang="es-PE" sz="1600" dirty="0"/>
                        <a:t>   X2: Reportes MINAGRI</a:t>
                      </a:r>
                    </a:p>
                    <a:p>
                      <a:r>
                        <a:rPr lang="es-PE" sz="1600" dirty="0"/>
                        <a:t>   X3: Reportes INEI</a:t>
                      </a:r>
                    </a:p>
                    <a:p>
                      <a:r>
                        <a:rPr lang="es-PE" sz="1600" dirty="0"/>
                        <a:t>   X4: Reportes MEF</a:t>
                      </a:r>
                    </a:p>
                    <a:p>
                      <a:r>
                        <a:rPr lang="es-PE" sz="1600" dirty="0"/>
                        <a:t>Y: Control del tipo de cambio (VD. 1)</a:t>
                      </a:r>
                    </a:p>
                    <a:p>
                      <a:r>
                        <a:rPr lang="es-PE" sz="1600" dirty="0"/>
                        <a:t>   Y1: Reportes BCRP</a:t>
                      </a:r>
                    </a:p>
                    <a:p>
                      <a:r>
                        <a:rPr lang="es-PE" sz="1600" dirty="0"/>
                        <a:t>   Y2: Reportes SBS</a:t>
                      </a:r>
                    </a:p>
                    <a:p>
                      <a:r>
                        <a:rPr lang="es-PE" sz="1600" dirty="0"/>
                        <a:t>   Y3: Reportes ASBANC</a:t>
                      </a:r>
                    </a:p>
                    <a:p>
                      <a:r>
                        <a:rPr lang="es-PE" sz="1600" dirty="0"/>
                        <a:t>   Y4: Reportes BM, FMI</a:t>
                      </a:r>
                    </a:p>
                    <a:p>
                      <a:r>
                        <a:rPr lang="es-PE" sz="1600" dirty="0"/>
                        <a:t>Z: promoción impositiva a las exportaciones (VD 2)</a:t>
                      </a:r>
                    </a:p>
                    <a:p>
                      <a:r>
                        <a:rPr lang="es-PE" sz="1600" dirty="0"/>
                        <a:t>    Z1:</a:t>
                      </a:r>
                    </a:p>
                    <a:p>
                      <a:r>
                        <a:rPr lang="es-PE" sz="1600" dirty="0"/>
                        <a:t>    Z2:</a:t>
                      </a:r>
                    </a:p>
                    <a:p>
                      <a:r>
                        <a:rPr lang="es-PE" sz="1600" dirty="0"/>
                        <a:t>    Z3: </a:t>
                      </a:r>
                    </a:p>
                    <a:p>
                      <a:endParaRPr lang="es-PE" sz="1600" dirty="0"/>
                    </a:p>
                    <a:p>
                      <a:r>
                        <a:rPr lang="es-PE" sz="1600" dirty="0"/>
                        <a:t>Y, Z = F (X)</a:t>
                      </a:r>
                    </a:p>
                  </a:txBody>
                  <a:tcPr/>
                </a:tc>
                <a:tc>
                  <a:txBody>
                    <a:bodyPr/>
                    <a:lstStyle/>
                    <a:p>
                      <a:r>
                        <a:rPr lang="es-PE" sz="1600" dirty="0"/>
                        <a:t>  </a:t>
                      </a:r>
                    </a:p>
                  </a:txBody>
                  <a:tcPr/>
                </a:tc>
                <a:extLst>
                  <a:ext uri="{0D108BD9-81ED-4DB2-BD59-A6C34878D82A}">
                    <a16:rowId xmlns:a16="http://schemas.microsoft.com/office/drawing/2014/main" val="2575800157"/>
                  </a:ext>
                </a:extLst>
              </a:tr>
            </a:tbl>
          </a:graphicData>
        </a:graphic>
      </p:graphicFrame>
    </p:spTree>
    <p:extLst>
      <p:ext uri="{BB962C8B-B14F-4D97-AF65-F5344CB8AC3E}">
        <p14:creationId xmlns:p14="http://schemas.microsoft.com/office/powerpoint/2010/main" val="418216955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EB49ACF-548D-AEA0-7AD9-A02B787591D6}"/>
              </a:ext>
            </a:extLst>
          </p:cNvPr>
          <p:cNvSpPr>
            <a:spLocks noGrp="1"/>
          </p:cNvSpPr>
          <p:nvPr>
            <p:ph type="title"/>
          </p:nvPr>
        </p:nvSpPr>
        <p:spPr/>
        <p:txBody>
          <a:bodyPr>
            <a:normAutofit/>
          </a:bodyPr>
          <a:lstStyle/>
          <a:p>
            <a:r>
              <a:rPr lang="es-PE" sz="2800" dirty="0"/>
              <a:t>CARACTERISTICAS DE LAS VARIABLES</a:t>
            </a:r>
          </a:p>
        </p:txBody>
      </p:sp>
      <p:sp>
        <p:nvSpPr>
          <p:cNvPr id="3" name="Marcador de contenido 2">
            <a:extLst>
              <a:ext uri="{FF2B5EF4-FFF2-40B4-BE49-F238E27FC236}">
                <a16:creationId xmlns:a16="http://schemas.microsoft.com/office/drawing/2014/main" id="{5F217ECF-19EC-4A8A-1F5B-E0D5A82A193B}"/>
              </a:ext>
            </a:extLst>
          </p:cNvPr>
          <p:cNvSpPr>
            <a:spLocks noGrp="1"/>
          </p:cNvSpPr>
          <p:nvPr>
            <p:ph idx="1"/>
          </p:nvPr>
        </p:nvSpPr>
        <p:spPr>
          <a:xfrm>
            <a:off x="838200" y="1495168"/>
            <a:ext cx="10515600" cy="4997707"/>
          </a:xfrm>
        </p:spPr>
        <p:txBody>
          <a:bodyPr anchor="ctr">
            <a:normAutofit fontScale="62500" lnSpcReduction="20000"/>
          </a:bodyPr>
          <a:lstStyle/>
          <a:p>
            <a:pPr marL="514350" indent="-514350">
              <a:lnSpc>
                <a:spcPct val="170000"/>
              </a:lnSpc>
              <a:buFont typeface="+mj-lt"/>
              <a:buAutoNum type="arabicPeriod"/>
            </a:pPr>
            <a:r>
              <a:rPr lang="es-MX" dirty="0"/>
              <a:t>Referirse a una situación “real”. Las hipótesis únicamente se pueden someter a prueba en un contexto específico y definido (tiempo y lugar, así como con casos concretos).</a:t>
            </a:r>
          </a:p>
          <a:p>
            <a:pPr marL="514350" indent="-514350">
              <a:lnSpc>
                <a:spcPct val="170000"/>
              </a:lnSpc>
              <a:buFont typeface="+mj-lt"/>
              <a:buAutoNum type="arabicPeriod"/>
            </a:pPr>
            <a:r>
              <a:rPr lang="es-MX" dirty="0"/>
              <a:t>Las variables o términos de las hipótesis deben ser lo más concretos, entendibles y precisos que sea posible. Términos vagos o confusos no tienen cabida en una hipótesis. </a:t>
            </a:r>
          </a:p>
          <a:p>
            <a:pPr marL="514350" indent="-514350">
              <a:lnSpc>
                <a:spcPct val="170000"/>
              </a:lnSpc>
              <a:buFont typeface="+mj-lt"/>
              <a:buAutoNum type="arabicPeriod"/>
            </a:pPr>
            <a:r>
              <a:rPr lang="es-MX" dirty="0"/>
              <a:t>Derivado de lo anterior, los términos o variables de una hipótesis deben ser observables o medibles, así como la relación planteada entre ellas, es decir, tener referentes empíricos. Las hipótesis científicas, al igual que los objetivos y las preguntas de investigación, no incluyen juicios morales ni cuestiones que no podamos medir.</a:t>
            </a:r>
          </a:p>
          <a:p>
            <a:pPr marL="514350" indent="-514350">
              <a:lnSpc>
                <a:spcPct val="170000"/>
              </a:lnSpc>
              <a:buFont typeface="+mj-lt"/>
              <a:buAutoNum type="arabicPeriod"/>
            </a:pPr>
            <a:r>
              <a:rPr lang="es-MX" dirty="0"/>
              <a:t>La relación propuesta entre las variables debe ser clara, lógica y creíble o posible. Es indispensable que se comprenda la forma en que se vinculan las variables y esta relación no puede ser ilógica.</a:t>
            </a:r>
            <a:endParaRPr lang="es-PE" dirty="0"/>
          </a:p>
        </p:txBody>
      </p:sp>
    </p:spTree>
    <p:extLst>
      <p:ext uri="{BB962C8B-B14F-4D97-AF65-F5344CB8AC3E}">
        <p14:creationId xmlns:p14="http://schemas.microsoft.com/office/powerpoint/2010/main" val="351552567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80CCEEF-AAA7-0AD3-4E6A-4BAAA656C7FA}"/>
              </a:ext>
            </a:extLst>
          </p:cNvPr>
          <p:cNvSpPr>
            <a:spLocks noGrp="1"/>
          </p:cNvSpPr>
          <p:nvPr>
            <p:ph type="title"/>
          </p:nvPr>
        </p:nvSpPr>
        <p:spPr/>
        <p:txBody>
          <a:bodyPr>
            <a:normAutofit/>
          </a:bodyPr>
          <a:lstStyle/>
          <a:p>
            <a:r>
              <a:rPr lang="es-PE" sz="2800" dirty="0"/>
              <a:t>TIPOS DE HIPOTESIS</a:t>
            </a:r>
            <a:br>
              <a:rPr lang="es-PE" sz="2800" dirty="0"/>
            </a:br>
            <a:r>
              <a:rPr lang="es-PE" sz="2800" dirty="0"/>
              <a:t>De investigación</a:t>
            </a:r>
          </a:p>
        </p:txBody>
      </p:sp>
      <p:sp>
        <p:nvSpPr>
          <p:cNvPr id="3" name="Marcador de contenido 2">
            <a:extLst>
              <a:ext uri="{FF2B5EF4-FFF2-40B4-BE49-F238E27FC236}">
                <a16:creationId xmlns:a16="http://schemas.microsoft.com/office/drawing/2014/main" id="{89E1E8A7-A306-72D6-96D5-510F6DC4A8B8}"/>
              </a:ext>
            </a:extLst>
          </p:cNvPr>
          <p:cNvSpPr>
            <a:spLocks noGrp="1"/>
          </p:cNvSpPr>
          <p:nvPr>
            <p:ph idx="1"/>
          </p:nvPr>
        </p:nvSpPr>
        <p:spPr/>
        <p:txBody>
          <a:bodyPr/>
          <a:lstStyle/>
          <a:p>
            <a:pPr marL="0" indent="0">
              <a:lnSpc>
                <a:spcPct val="150000"/>
              </a:lnSpc>
              <a:buNone/>
            </a:pPr>
            <a:r>
              <a:rPr lang="es-MX" sz="2000" dirty="0"/>
              <a:t>Lo que a lo largo de la exposición del curso hemos presentado como hipótesis son en realidad las hipótesis de investigación (proposiciones tentativas acerca de la o las posibles relaciones entre dos o más variables). Se les suele simbolizar como Hi o con números cuando son varias: H1, H2, H3, etc., y también se les denomina hipótesis de trabajo. A su vez, las hipótesis de investigación pueden ser: </a:t>
            </a:r>
          </a:p>
          <a:p>
            <a:pPr marL="914400" lvl="1" indent="-457200">
              <a:lnSpc>
                <a:spcPct val="150000"/>
              </a:lnSpc>
              <a:buFont typeface="+mj-lt"/>
              <a:buAutoNum type="alphaLcParenR"/>
            </a:pPr>
            <a:r>
              <a:rPr lang="es-MX" sz="1800" dirty="0"/>
              <a:t>predictivas de un valor, cifra o dato en un tiempo determinado, </a:t>
            </a:r>
          </a:p>
          <a:p>
            <a:pPr marL="914400" lvl="1" indent="-457200">
              <a:lnSpc>
                <a:spcPct val="150000"/>
              </a:lnSpc>
              <a:buFont typeface="+mj-lt"/>
              <a:buAutoNum type="alphaLcParenR"/>
            </a:pPr>
            <a:r>
              <a:rPr lang="es-MX" sz="1800" dirty="0"/>
              <a:t>correlacionales, </a:t>
            </a:r>
          </a:p>
          <a:p>
            <a:pPr marL="914400" lvl="1" indent="-457200">
              <a:lnSpc>
                <a:spcPct val="150000"/>
              </a:lnSpc>
              <a:buFont typeface="+mj-lt"/>
              <a:buAutoNum type="alphaLcParenR"/>
            </a:pPr>
            <a:r>
              <a:rPr lang="es-MX" sz="1800" dirty="0"/>
              <a:t>de comparación de grupos o categorías (direccionales y no direccionales) y </a:t>
            </a:r>
          </a:p>
          <a:p>
            <a:pPr marL="914400" lvl="1" indent="-457200">
              <a:lnSpc>
                <a:spcPct val="150000"/>
              </a:lnSpc>
              <a:buFont typeface="+mj-lt"/>
              <a:buAutoNum type="alphaLcParenR"/>
            </a:pPr>
            <a:r>
              <a:rPr lang="es-MX" sz="1800" dirty="0"/>
              <a:t>causales (direccionales o no direccionales).</a:t>
            </a:r>
            <a:endParaRPr lang="es-PE" sz="1800" dirty="0"/>
          </a:p>
        </p:txBody>
      </p:sp>
    </p:spTree>
    <p:extLst>
      <p:ext uri="{BB962C8B-B14F-4D97-AF65-F5344CB8AC3E}">
        <p14:creationId xmlns:p14="http://schemas.microsoft.com/office/powerpoint/2010/main" val="173697532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80CCEEF-AAA7-0AD3-4E6A-4BAAA656C7FA}"/>
              </a:ext>
            </a:extLst>
          </p:cNvPr>
          <p:cNvSpPr>
            <a:spLocks noGrp="1"/>
          </p:cNvSpPr>
          <p:nvPr>
            <p:ph type="title"/>
          </p:nvPr>
        </p:nvSpPr>
        <p:spPr/>
        <p:txBody>
          <a:bodyPr>
            <a:normAutofit/>
          </a:bodyPr>
          <a:lstStyle/>
          <a:p>
            <a:r>
              <a:rPr lang="es-PE" sz="2800" dirty="0"/>
              <a:t>TIPOS DE HIPOTESIS</a:t>
            </a:r>
            <a:br>
              <a:rPr lang="es-PE" sz="2800" dirty="0"/>
            </a:br>
            <a:r>
              <a:rPr lang="es-PE" sz="2800" dirty="0"/>
              <a:t>De investigación - Predictivas</a:t>
            </a:r>
          </a:p>
        </p:txBody>
      </p:sp>
      <p:sp>
        <p:nvSpPr>
          <p:cNvPr id="3" name="Marcador de contenido 2">
            <a:extLst>
              <a:ext uri="{FF2B5EF4-FFF2-40B4-BE49-F238E27FC236}">
                <a16:creationId xmlns:a16="http://schemas.microsoft.com/office/drawing/2014/main" id="{89E1E8A7-A306-72D6-96D5-510F6DC4A8B8}"/>
              </a:ext>
            </a:extLst>
          </p:cNvPr>
          <p:cNvSpPr>
            <a:spLocks noGrp="1"/>
          </p:cNvSpPr>
          <p:nvPr>
            <p:ph idx="1"/>
          </p:nvPr>
        </p:nvSpPr>
        <p:spPr>
          <a:xfrm>
            <a:off x="5451894" y="1112808"/>
            <a:ext cx="5901906" cy="5064155"/>
          </a:xfrm>
        </p:spPr>
        <p:txBody>
          <a:bodyPr anchor="ctr">
            <a:normAutofit/>
          </a:bodyPr>
          <a:lstStyle/>
          <a:p>
            <a:pPr marL="0" indent="0" algn="r">
              <a:lnSpc>
                <a:spcPct val="150000"/>
              </a:lnSpc>
              <a:buNone/>
            </a:pPr>
            <a:r>
              <a:rPr lang="es-MX" sz="2000" dirty="0"/>
              <a:t>Estas hipótesis se utilizan para intentar predecir un dato o valor en una o más variables que se observarán o medirán. Se fundamentan en el análisis de tendencias pasadas y un sólido marco teórico. Pueden ser específicas de una cifra o rango.</a:t>
            </a:r>
            <a:endParaRPr lang="es-PE" dirty="0"/>
          </a:p>
        </p:txBody>
      </p:sp>
      <p:pic>
        <p:nvPicPr>
          <p:cNvPr id="4" name="Imagen 3">
            <a:extLst>
              <a:ext uri="{FF2B5EF4-FFF2-40B4-BE49-F238E27FC236}">
                <a16:creationId xmlns:a16="http://schemas.microsoft.com/office/drawing/2014/main" id="{113DD939-5C7C-1D87-F627-3C953C0F5918}"/>
              </a:ext>
            </a:extLst>
          </p:cNvPr>
          <p:cNvPicPr>
            <a:picLocks noChangeAspect="1"/>
          </p:cNvPicPr>
          <p:nvPr/>
        </p:nvPicPr>
        <p:blipFill>
          <a:blip r:embed="rId2"/>
          <a:stretch>
            <a:fillRect/>
          </a:stretch>
        </p:blipFill>
        <p:spPr>
          <a:xfrm>
            <a:off x="224701" y="3133234"/>
            <a:ext cx="4493948" cy="3747953"/>
          </a:xfrm>
          <a:prstGeom prst="rect">
            <a:avLst/>
          </a:prstGeom>
        </p:spPr>
      </p:pic>
    </p:spTree>
    <p:extLst>
      <p:ext uri="{BB962C8B-B14F-4D97-AF65-F5344CB8AC3E}">
        <p14:creationId xmlns:p14="http://schemas.microsoft.com/office/powerpoint/2010/main" val="172801875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80CCEEF-AAA7-0AD3-4E6A-4BAAA656C7FA}"/>
              </a:ext>
            </a:extLst>
          </p:cNvPr>
          <p:cNvSpPr>
            <a:spLocks noGrp="1"/>
          </p:cNvSpPr>
          <p:nvPr>
            <p:ph type="title"/>
          </p:nvPr>
        </p:nvSpPr>
        <p:spPr/>
        <p:txBody>
          <a:bodyPr>
            <a:normAutofit/>
          </a:bodyPr>
          <a:lstStyle/>
          <a:p>
            <a:r>
              <a:rPr lang="es-PE" sz="2800" dirty="0"/>
              <a:t>TIPOS DE HIPOTESIS</a:t>
            </a:r>
            <a:br>
              <a:rPr lang="es-PE" sz="2800" dirty="0"/>
            </a:br>
            <a:r>
              <a:rPr lang="es-PE" sz="2800" dirty="0"/>
              <a:t>De investigación - Correlacionales</a:t>
            </a:r>
          </a:p>
        </p:txBody>
      </p:sp>
      <p:sp>
        <p:nvSpPr>
          <p:cNvPr id="3" name="Marcador de contenido 2">
            <a:extLst>
              <a:ext uri="{FF2B5EF4-FFF2-40B4-BE49-F238E27FC236}">
                <a16:creationId xmlns:a16="http://schemas.microsoft.com/office/drawing/2014/main" id="{89E1E8A7-A306-72D6-96D5-510F6DC4A8B8}"/>
              </a:ext>
            </a:extLst>
          </p:cNvPr>
          <p:cNvSpPr>
            <a:spLocks noGrp="1"/>
          </p:cNvSpPr>
          <p:nvPr>
            <p:ph idx="1"/>
          </p:nvPr>
        </p:nvSpPr>
        <p:spPr>
          <a:xfrm>
            <a:off x="5227608" y="1825625"/>
            <a:ext cx="6126192" cy="4351338"/>
          </a:xfrm>
        </p:spPr>
        <p:txBody>
          <a:bodyPr anchor="ctr">
            <a:normAutofit/>
          </a:bodyPr>
          <a:lstStyle/>
          <a:p>
            <a:pPr marL="0" indent="0" algn="r">
              <a:lnSpc>
                <a:spcPct val="150000"/>
              </a:lnSpc>
              <a:buNone/>
            </a:pPr>
            <a:r>
              <a:rPr lang="es-MX" sz="2000" dirty="0"/>
              <a:t>Como su nombre lo indica, estas hipótesis establecen vínculos entre dos o más variables y corresponden a los estudios correlacionales. Además, no solo pueden establecer que dos o más variables se encuentran asociadas</a:t>
            </a:r>
            <a:endParaRPr lang="es-PE" sz="4000" dirty="0"/>
          </a:p>
        </p:txBody>
      </p:sp>
      <p:pic>
        <p:nvPicPr>
          <p:cNvPr id="4" name="Imagen 3">
            <a:extLst>
              <a:ext uri="{FF2B5EF4-FFF2-40B4-BE49-F238E27FC236}">
                <a16:creationId xmlns:a16="http://schemas.microsoft.com/office/drawing/2014/main" id="{7F3F588F-E912-CAB6-E2FC-54C5B4730A2B}"/>
              </a:ext>
            </a:extLst>
          </p:cNvPr>
          <p:cNvPicPr>
            <a:picLocks noChangeAspect="1"/>
          </p:cNvPicPr>
          <p:nvPr/>
        </p:nvPicPr>
        <p:blipFill>
          <a:blip r:embed="rId2"/>
          <a:stretch>
            <a:fillRect/>
          </a:stretch>
        </p:blipFill>
        <p:spPr>
          <a:xfrm>
            <a:off x="0" y="4295954"/>
            <a:ext cx="4554747" cy="2562045"/>
          </a:xfrm>
          <a:prstGeom prst="rect">
            <a:avLst/>
          </a:prstGeom>
        </p:spPr>
      </p:pic>
    </p:spTree>
    <p:extLst>
      <p:ext uri="{BB962C8B-B14F-4D97-AF65-F5344CB8AC3E}">
        <p14:creationId xmlns:p14="http://schemas.microsoft.com/office/powerpoint/2010/main" val="130158741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DE477E58-1728-D200-FFEE-BA39EE7D042B}"/>
              </a:ext>
            </a:extLst>
          </p:cNvPr>
          <p:cNvPicPr>
            <a:picLocks noChangeAspect="1"/>
          </p:cNvPicPr>
          <p:nvPr/>
        </p:nvPicPr>
        <p:blipFill>
          <a:blip r:embed="rId2"/>
          <a:stretch>
            <a:fillRect/>
          </a:stretch>
        </p:blipFill>
        <p:spPr>
          <a:xfrm>
            <a:off x="8907163" y="3632887"/>
            <a:ext cx="3135784" cy="3135784"/>
          </a:xfrm>
          <a:prstGeom prst="rect">
            <a:avLst/>
          </a:prstGeom>
        </p:spPr>
      </p:pic>
      <p:sp>
        <p:nvSpPr>
          <p:cNvPr id="2" name="Título 1">
            <a:extLst>
              <a:ext uri="{FF2B5EF4-FFF2-40B4-BE49-F238E27FC236}">
                <a16:creationId xmlns:a16="http://schemas.microsoft.com/office/drawing/2014/main" id="{080CCEEF-AAA7-0AD3-4E6A-4BAAA656C7FA}"/>
              </a:ext>
            </a:extLst>
          </p:cNvPr>
          <p:cNvSpPr>
            <a:spLocks noGrp="1"/>
          </p:cNvSpPr>
          <p:nvPr>
            <p:ph type="title"/>
          </p:nvPr>
        </p:nvSpPr>
        <p:spPr/>
        <p:txBody>
          <a:bodyPr>
            <a:normAutofit/>
          </a:bodyPr>
          <a:lstStyle/>
          <a:p>
            <a:r>
              <a:rPr lang="es-PE" sz="2800" dirty="0"/>
              <a:t>TIPOS DE HIPOTESIS</a:t>
            </a:r>
            <a:br>
              <a:rPr lang="es-PE" sz="2800" dirty="0"/>
            </a:br>
            <a:r>
              <a:rPr lang="es-PE" sz="2800" dirty="0"/>
              <a:t>De investigación – Comparacion de grupos o categorías</a:t>
            </a:r>
          </a:p>
        </p:txBody>
      </p:sp>
      <p:sp>
        <p:nvSpPr>
          <p:cNvPr id="3" name="Marcador de contenido 2">
            <a:extLst>
              <a:ext uri="{FF2B5EF4-FFF2-40B4-BE49-F238E27FC236}">
                <a16:creationId xmlns:a16="http://schemas.microsoft.com/office/drawing/2014/main" id="{89E1E8A7-A306-72D6-96D5-510F6DC4A8B8}"/>
              </a:ext>
            </a:extLst>
          </p:cNvPr>
          <p:cNvSpPr>
            <a:spLocks noGrp="1"/>
          </p:cNvSpPr>
          <p:nvPr>
            <p:ph idx="1"/>
          </p:nvPr>
        </p:nvSpPr>
        <p:spPr>
          <a:xfrm>
            <a:off x="642552" y="1825625"/>
            <a:ext cx="8587946" cy="4760526"/>
          </a:xfrm>
        </p:spPr>
        <p:txBody>
          <a:bodyPr anchor="ctr">
            <a:noAutofit/>
          </a:bodyPr>
          <a:lstStyle/>
          <a:p>
            <a:pPr marL="0" indent="0" algn="r">
              <a:lnSpc>
                <a:spcPct val="150000"/>
              </a:lnSpc>
              <a:buNone/>
            </a:pPr>
            <a:r>
              <a:rPr lang="es-MX" sz="2000" dirty="0"/>
              <a:t>Estas hipótesis pretenden contrastar dos o más grupos, categorías, procesos o hechos en términos cuantitativos.</a:t>
            </a:r>
          </a:p>
          <a:p>
            <a:pPr marL="0" indent="0" algn="r">
              <a:lnSpc>
                <a:spcPct val="150000"/>
              </a:lnSpc>
              <a:buNone/>
            </a:pPr>
            <a:r>
              <a:rPr lang="es-MX" sz="2000" dirty="0"/>
              <a:t>A su vez, las hipótesis de comparación pueden ser direccionales o no direccionales. Se nombran direccionales cuando se especifica la relación entre la variable de segmentación o que origina la división de los grupos —considerada como causa o variable independiente— y la variable de contraste —considerada como efecto o variable dependiente.</a:t>
            </a:r>
          </a:p>
          <a:p>
            <a:pPr marL="0" indent="0" algn="r">
              <a:lnSpc>
                <a:spcPct val="150000"/>
              </a:lnSpc>
              <a:buNone/>
            </a:pPr>
            <a:r>
              <a:rPr lang="es-MX" sz="2000" dirty="0"/>
              <a:t>Las hipótesis de comparación no direccionales simplemente establecen que habrá diferencia entre los grupos, pero no especifican ni anticipan el vínculo entre la variable que divide a los grupos y la variable de contraste.</a:t>
            </a:r>
            <a:endParaRPr lang="es-PE" sz="2000" dirty="0"/>
          </a:p>
        </p:txBody>
      </p:sp>
    </p:spTree>
    <p:extLst>
      <p:ext uri="{BB962C8B-B14F-4D97-AF65-F5344CB8AC3E}">
        <p14:creationId xmlns:p14="http://schemas.microsoft.com/office/powerpoint/2010/main" val="34702395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970D932-16C1-E006-AE30-2F247CA9E272}"/>
              </a:ext>
            </a:extLst>
          </p:cNvPr>
          <p:cNvSpPr>
            <a:spLocks noGrp="1"/>
          </p:cNvSpPr>
          <p:nvPr>
            <p:ph type="title"/>
          </p:nvPr>
        </p:nvSpPr>
        <p:spPr/>
        <p:txBody>
          <a:bodyPr>
            <a:normAutofit/>
          </a:bodyPr>
          <a:lstStyle/>
          <a:p>
            <a:pPr algn="ctr"/>
            <a:r>
              <a:rPr lang="es-PE" sz="2800" dirty="0"/>
              <a:t>¿Cómo se define la investigación?</a:t>
            </a:r>
          </a:p>
        </p:txBody>
      </p:sp>
      <p:sp>
        <p:nvSpPr>
          <p:cNvPr id="3" name="Marcador de contenido 2">
            <a:extLst>
              <a:ext uri="{FF2B5EF4-FFF2-40B4-BE49-F238E27FC236}">
                <a16:creationId xmlns:a16="http://schemas.microsoft.com/office/drawing/2014/main" id="{D80EC977-8F24-9FBF-13D1-9545804A17E2}"/>
              </a:ext>
            </a:extLst>
          </p:cNvPr>
          <p:cNvSpPr>
            <a:spLocks noGrp="1"/>
          </p:cNvSpPr>
          <p:nvPr>
            <p:ph idx="1"/>
          </p:nvPr>
        </p:nvSpPr>
        <p:spPr>
          <a:xfrm>
            <a:off x="838200" y="1825625"/>
            <a:ext cx="6766367" cy="4351338"/>
          </a:xfrm>
        </p:spPr>
        <p:txBody>
          <a:bodyPr anchor="ctr"/>
          <a:lstStyle/>
          <a:p>
            <a:pPr marL="0" indent="0" algn="ctr">
              <a:lnSpc>
                <a:spcPct val="150000"/>
              </a:lnSpc>
              <a:buNone/>
            </a:pPr>
            <a:r>
              <a:rPr lang="es-MX" dirty="0"/>
              <a:t>Conjunto de procesos sistemáticos, críticos y empíricos que se aplican al estudio de un fenómeno o problema con el resultado (o el objetivo) de ampliar su conocimiento.</a:t>
            </a:r>
            <a:endParaRPr lang="es-PE" dirty="0"/>
          </a:p>
        </p:txBody>
      </p:sp>
    </p:spTree>
    <p:extLst>
      <p:ext uri="{BB962C8B-B14F-4D97-AF65-F5344CB8AC3E}">
        <p14:creationId xmlns:p14="http://schemas.microsoft.com/office/powerpoint/2010/main" val="112201306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80CCEEF-AAA7-0AD3-4E6A-4BAAA656C7FA}"/>
              </a:ext>
            </a:extLst>
          </p:cNvPr>
          <p:cNvSpPr>
            <a:spLocks noGrp="1"/>
          </p:cNvSpPr>
          <p:nvPr>
            <p:ph type="title"/>
          </p:nvPr>
        </p:nvSpPr>
        <p:spPr/>
        <p:txBody>
          <a:bodyPr>
            <a:normAutofit/>
          </a:bodyPr>
          <a:lstStyle/>
          <a:p>
            <a:r>
              <a:rPr lang="es-PE" sz="2800" dirty="0"/>
              <a:t>TIPOS DE HIPOTESIS</a:t>
            </a:r>
            <a:br>
              <a:rPr lang="es-PE" sz="2800" dirty="0"/>
            </a:br>
            <a:r>
              <a:rPr lang="es-PE" sz="2800" dirty="0"/>
              <a:t>De investigación – Causales</a:t>
            </a:r>
          </a:p>
        </p:txBody>
      </p:sp>
      <p:pic>
        <p:nvPicPr>
          <p:cNvPr id="8" name="Imagen 7">
            <a:extLst>
              <a:ext uri="{FF2B5EF4-FFF2-40B4-BE49-F238E27FC236}">
                <a16:creationId xmlns:a16="http://schemas.microsoft.com/office/drawing/2014/main" id="{19E87C50-0892-2B50-BA22-852EB0A39B72}"/>
              </a:ext>
            </a:extLst>
          </p:cNvPr>
          <p:cNvPicPr>
            <a:picLocks noChangeAspect="1"/>
          </p:cNvPicPr>
          <p:nvPr/>
        </p:nvPicPr>
        <p:blipFill>
          <a:blip r:embed="rId2"/>
          <a:stretch>
            <a:fillRect/>
          </a:stretch>
        </p:blipFill>
        <p:spPr>
          <a:xfrm>
            <a:off x="210065" y="3933332"/>
            <a:ext cx="4876800" cy="2743200"/>
          </a:xfrm>
          <a:prstGeom prst="rect">
            <a:avLst/>
          </a:prstGeom>
        </p:spPr>
      </p:pic>
      <p:sp>
        <p:nvSpPr>
          <p:cNvPr id="5" name="Marcador de contenido 4">
            <a:extLst>
              <a:ext uri="{FF2B5EF4-FFF2-40B4-BE49-F238E27FC236}">
                <a16:creationId xmlns:a16="http://schemas.microsoft.com/office/drawing/2014/main" id="{E2E0D674-A247-14CE-F4DC-49D5A9D900EB}"/>
              </a:ext>
            </a:extLst>
          </p:cNvPr>
          <p:cNvSpPr>
            <a:spLocks noGrp="1"/>
          </p:cNvSpPr>
          <p:nvPr>
            <p:ph idx="1"/>
          </p:nvPr>
        </p:nvSpPr>
        <p:spPr>
          <a:xfrm>
            <a:off x="4188941" y="1825625"/>
            <a:ext cx="7164858" cy="4351338"/>
          </a:xfrm>
        </p:spPr>
        <p:txBody>
          <a:bodyPr anchor="ctr">
            <a:normAutofit/>
          </a:bodyPr>
          <a:lstStyle/>
          <a:p>
            <a:pPr marL="0" indent="0" algn="ctr">
              <a:lnSpc>
                <a:spcPct val="150000"/>
              </a:lnSpc>
              <a:buNone/>
            </a:pPr>
            <a:r>
              <a:rPr lang="es-MX" sz="2000" dirty="0"/>
              <a:t>Estas hipótesis plantean relaciones de causalidad entre las variables incluidas. Es decir, no solamente establecen el vínculo entre variables, sino que proponen una explicación de este, el cual puede ser más o menos completo, lo que depende del número de variables que se incluyan, pero todas estas hipótesis establecen relaciones de causa-efecto. Regularmente son direccionales.</a:t>
            </a:r>
            <a:endParaRPr lang="es-PE" sz="2000" dirty="0"/>
          </a:p>
        </p:txBody>
      </p:sp>
    </p:spTree>
    <p:extLst>
      <p:ext uri="{BB962C8B-B14F-4D97-AF65-F5344CB8AC3E}">
        <p14:creationId xmlns:p14="http://schemas.microsoft.com/office/powerpoint/2010/main" val="195260112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80CCEEF-AAA7-0AD3-4E6A-4BAAA656C7FA}"/>
              </a:ext>
            </a:extLst>
          </p:cNvPr>
          <p:cNvSpPr>
            <a:spLocks noGrp="1"/>
          </p:cNvSpPr>
          <p:nvPr>
            <p:ph type="title"/>
          </p:nvPr>
        </p:nvSpPr>
        <p:spPr/>
        <p:txBody>
          <a:bodyPr>
            <a:normAutofit/>
          </a:bodyPr>
          <a:lstStyle/>
          <a:p>
            <a:r>
              <a:rPr lang="es-PE" sz="2800" dirty="0"/>
              <a:t>TIPOS DE HIPOTESIS</a:t>
            </a:r>
            <a:br>
              <a:rPr lang="es-PE" sz="2800" dirty="0"/>
            </a:br>
            <a:r>
              <a:rPr lang="es-PE" sz="2800" dirty="0"/>
              <a:t>Nulas</a:t>
            </a:r>
          </a:p>
        </p:txBody>
      </p:sp>
      <p:sp>
        <p:nvSpPr>
          <p:cNvPr id="5" name="Marcador de contenido 4">
            <a:extLst>
              <a:ext uri="{FF2B5EF4-FFF2-40B4-BE49-F238E27FC236}">
                <a16:creationId xmlns:a16="http://schemas.microsoft.com/office/drawing/2014/main" id="{52C6D5DD-1181-6D36-6EA5-F79450FF9CAC}"/>
              </a:ext>
            </a:extLst>
          </p:cNvPr>
          <p:cNvSpPr>
            <a:spLocks noGrp="1"/>
          </p:cNvSpPr>
          <p:nvPr>
            <p:ph idx="1"/>
          </p:nvPr>
        </p:nvSpPr>
        <p:spPr>
          <a:xfrm>
            <a:off x="838200" y="1825625"/>
            <a:ext cx="10515600" cy="4667250"/>
          </a:xfrm>
        </p:spPr>
        <p:txBody>
          <a:bodyPr>
            <a:normAutofit lnSpcReduction="10000"/>
          </a:bodyPr>
          <a:lstStyle/>
          <a:p>
            <a:pPr marL="0" indent="0">
              <a:lnSpc>
                <a:spcPct val="150000"/>
              </a:lnSpc>
              <a:buNone/>
            </a:pPr>
            <a:r>
              <a:rPr lang="es-MX" sz="2000" dirty="0"/>
              <a:t>Las hipótesis nulas como su nombre lo indica refutan o niegan lo que afirman las hipótesis de investigación. Representan el reverso o contradicción de estas. </a:t>
            </a:r>
          </a:p>
          <a:p>
            <a:pPr marL="0" indent="0">
              <a:lnSpc>
                <a:spcPct val="150000"/>
              </a:lnSpc>
              <a:buNone/>
            </a:pPr>
            <a:r>
              <a:rPr lang="es-MX" sz="2000" dirty="0"/>
              <a:t>En razón de que esta clase de hipótesis resulta la contraparte de la hipótesis de investigación, hay prácticamente tantos tipos de hipótesis nulas como de investigación. Es decir, la clasificación de hipótesis nulas es similar a la tipología de las hipótesis de investigación: hipótesis nulas predictivas de un valor o dato (que niegan el valor predicho por la hipótesis de investigación), hipótesis que niegan o contradicen la relación entre dos o más variables (hipótesis nulas correlacionales), hipótesis que niegan que haya diferencia entre grupos que se comparan (hipótesis nulas de contraste de grupos) e hipótesis que niegan la relación de causalidad entre dos o más variables (en todas sus formas) [hipótesis nulas causales]. Las hipótesis nulas se simbolizan así: Ho</a:t>
            </a:r>
            <a:endParaRPr lang="es-PE" sz="2000" dirty="0"/>
          </a:p>
        </p:txBody>
      </p:sp>
    </p:spTree>
    <p:extLst>
      <p:ext uri="{BB962C8B-B14F-4D97-AF65-F5344CB8AC3E}">
        <p14:creationId xmlns:p14="http://schemas.microsoft.com/office/powerpoint/2010/main" val="426377630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80CCEEF-AAA7-0AD3-4E6A-4BAAA656C7FA}"/>
              </a:ext>
            </a:extLst>
          </p:cNvPr>
          <p:cNvSpPr>
            <a:spLocks noGrp="1"/>
          </p:cNvSpPr>
          <p:nvPr>
            <p:ph type="title"/>
          </p:nvPr>
        </p:nvSpPr>
        <p:spPr/>
        <p:txBody>
          <a:bodyPr>
            <a:normAutofit/>
          </a:bodyPr>
          <a:lstStyle/>
          <a:p>
            <a:r>
              <a:rPr lang="es-PE" sz="2800" dirty="0"/>
              <a:t>TIPOS DE HIPOTESIS</a:t>
            </a:r>
            <a:br>
              <a:rPr lang="es-PE" sz="2800" dirty="0"/>
            </a:br>
            <a:r>
              <a:rPr lang="es-PE" sz="2800" dirty="0"/>
              <a:t>Alternativas</a:t>
            </a:r>
          </a:p>
        </p:txBody>
      </p:sp>
      <p:sp>
        <p:nvSpPr>
          <p:cNvPr id="4" name="Marcador de contenido 3">
            <a:extLst>
              <a:ext uri="{FF2B5EF4-FFF2-40B4-BE49-F238E27FC236}">
                <a16:creationId xmlns:a16="http://schemas.microsoft.com/office/drawing/2014/main" id="{25B616C9-284E-22F6-F47D-BB56525EAB4D}"/>
              </a:ext>
            </a:extLst>
          </p:cNvPr>
          <p:cNvSpPr>
            <a:spLocks noGrp="1"/>
          </p:cNvSpPr>
          <p:nvPr>
            <p:ph idx="1"/>
          </p:nvPr>
        </p:nvSpPr>
        <p:spPr/>
        <p:txBody>
          <a:bodyPr>
            <a:normAutofit fontScale="77500" lnSpcReduction="20000"/>
          </a:bodyPr>
          <a:lstStyle/>
          <a:p>
            <a:pPr marL="0" indent="0" algn="ctr">
              <a:lnSpc>
                <a:spcPct val="160000"/>
              </a:lnSpc>
              <a:buNone/>
            </a:pPr>
            <a:r>
              <a:rPr lang="es-MX" dirty="0"/>
              <a:t>Estas hipótesis, como su nombre lo indica, son posibilidades opcionales ante las hipótesis de investigación y nula: proporcionan otra explicación o descripción diferente de las que ofrecen estos dos tipos de hipótesis. Si la hipótesis de investigación establece: “Este automóvil es negro”, la nula afirmará: “Este automóvil no es negro”, y podrían formularse una o más hipótesis alternativas: “Este automóvil es azul.”, etc. Cada una constituye una descripción distinta de las que proporcionan las hipótesis de investigación y nula. Las hipótesis alternativas se simbolizan como </a:t>
            </a:r>
            <a:r>
              <a:rPr lang="es-MX" b="1" dirty="0">
                <a:solidFill>
                  <a:srgbClr val="FF0000"/>
                </a:solidFill>
              </a:rPr>
              <a:t>Ha</a:t>
            </a:r>
            <a:r>
              <a:rPr lang="es-MX" dirty="0"/>
              <a:t> y solo pueden formularse cuando verdaderamente hay otras posibilidades, además de las hipótesis de investigación y nula. De no ser así, no deben establecerse. </a:t>
            </a:r>
            <a:endParaRPr lang="es-PE" dirty="0"/>
          </a:p>
        </p:txBody>
      </p:sp>
    </p:spTree>
    <p:extLst>
      <p:ext uri="{BB962C8B-B14F-4D97-AF65-F5344CB8AC3E}">
        <p14:creationId xmlns:p14="http://schemas.microsoft.com/office/powerpoint/2010/main" val="405050000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05663065-2D60-7C47-006B-676AE11B927D}"/>
              </a:ext>
            </a:extLst>
          </p:cNvPr>
          <p:cNvPicPr>
            <a:picLocks noChangeAspect="1"/>
          </p:cNvPicPr>
          <p:nvPr/>
        </p:nvPicPr>
        <p:blipFill>
          <a:blip r:embed="rId2"/>
          <a:stretch>
            <a:fillRect/>
          </a:stretch>
        </p:blipFill>
        <p:spPr>
          <a:xfrm>
            <a:off x="0" y="4097548"/>
            <a:ext cx="3335547" cy="2501660"/>
          </a:xfrm>
          <a:prstGeom prst="rect">
            <a:avLst/>
          </a:prstGeom>
        </p:spPr>
      </p:pic>
      <p:sp>
        <p:nvSpPr>
          <p:cNvPr id="2" name="Título 1">
            <a:extLst>
              <a:ext uri="{FF2B5EF4-FFF2-40B4-BE49-F238E27FC236}">
                <a16:creationId xmlns:a16="http://schemas.microsoft.com/office/drawing/2014/main" id="{A8909523-D15B-0E1B-C314-911522314B9D}"/>
              </a:ext>
            </a:extLst>
          </p:cNvPr>
          <p:cNvSpPr>
            <a:spLocks noGrp="1"/>
          </p:cNvSpPr>
          <p:nvPr>
            <p:ph type="title"/>
          </p:nvPr>
        </p:nvSpPr>
        <p:spPr/>
        <p:txBody>
          <a:bodyPr>
            <a:normAutofit/>
          </a:bodyPr>
          <a:lstStyle/>
          <a:p>
            <a:r>
              <a:rPr lang="es-PE" sz="2800" dirty="0"/>
              <a:t>FUNCIONES DE LAS HIPOTESIS</a:t>
            </a:r>
          </a:p>
        </p:txBody>
      </p:sp>
      <p:sp>
        <p:nvSpPr>
          <p:cNvPr id="3" name="Marcador de contenido 2">
            <a:extLst>
              <a:ext uri="{FF2B5EF4-FFF2-40B4-BE49-F238E27FC236}">
                <a16:creationId xmlns:a16="http://schemas.microsoft.com/office/drawing/2014/main" id="{C29F3856-E016-DBBD-922B-DAC56301B7C2}"/>
              </a:ext>
            </a:extLst>
          </p:cNvPr>
          <p:cNvSpPr>
            <a:spLocks noGrp="1"/>
          </p:cNvSpPr>
          <p:nvPr>
            <p:ph idx="1"/>
          </p:nvPr>
        </p:nvSpPr>
        <p:spPr>
          <a:xfrm>
            <a:off x="2578308" y="1214203"/>
            <a:ext cx="8775491" cy="5278673"/>
          </a:xfrm>
        </p:spPr>
        <p:txBody>
          <a:bodyPr anchor="ctr">
            <a:normAutofit fontScale="62500" lnSpcReduction="20000"/>
          </a:bodyPr>
          <a:lstStyle/>
          <a:p>
            <a:pPr marL="514350" indent="-514350">
              <a:lnSpc>
                <a:spcPct val="160000"/>
              </a:lnSpc>
              <a:buFont typeface="+mj-lt"/>
              <a:buAutoNum type="arabicPeriod"/>
            </a:pPr>
            <a:r>
              <a:rPr lang="es-MX" dirty="0"/>
              <a:t>Guiar u orientar al investigador hasta el final de la ruta del proceso cuantitativo. Las hipótesis se someten a prueba implementando un método (diseño de investigación, muestra, recolección de datos) y analizando resultados. Proporcionan orden y lógica al estudio.</a:t>
            </a:r>
          </a:p>
          <a:p>
            <a:pPr marL="514350" indent="-514350">
              <a:lnSpc>
                <a:spcPct val="160000"/>
              </a:lnSpc>
              <a:buFont typeface="+mj-lt"/>
              <a:buAutoNum type="arabicPeriod"/>
            </a:pPr>
            <a:r>
              <a:rPr lang="es-MX" dirty="0"/>
              <a:t>Sirven para describir y explicar el fenómeno o problema al que se refieren. Cada vez que una hipótesis recibe evidencia empírica a favor o en contra, nos dice algo acerca del fenómeno o problema con el que se asocia. Si la evidencia es a favor, la información sobre el fenómeno se incrementa; y aun si la evidencia es en contra, descubrimos algo acerca del fenómeno que no sabíamos antes. </a:t>
            </a:r>
          </a:p>
          <a:p>
            <a:pPr marL="514350" indent="-514350">
              <a:lnSpc>
                <a:spcPct val="160000"/>
              </a:lnSpc>
              <a:buFont typeface="+mj-lt"/>
              <a:buAutoNum type="arabicPeriod"/>
            </a:pPr>
            <a:r>
              <a:rPr lang="es-MX" dirty="0"/>
              <a:t>Apoyar en la prueba o escrutinio de teorías. Cuando varias hipótesis de una teoría reciben evidencia favorable, la teoría va haciéndose más sólida.</a:t>
            </a:r>
            <a:endParaRPr lang="es-PE" dirty="0"/>
          </a:p>
        </p:txBody>
      </p:sp>
    </p:spTree>
    <p:extLst>
      <p:ext uri="{BB962C8B-B14F-4D97-AF65-F5344CB8AC3E}">
        <p14:creationId xmlns:p14="http://schemas.microsoft.com/office/powerpoint/2010/main" val="73092716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D32700F-4ABC-C279-623F-973164C61F82}"/>
              </a:ext>
            </a:extLst>
          </p:cNvPr>
          <p:cNvSpPr>
            <a:spLocks noGrp="1"/>
          </p:cNvSpPr>
          <p:nvPr>
            <p:ph type="title"/>
          </p:nvPr>
        </p:nvSpPr>
        <p:spPr>
          <a:xfrm>
            <a:off x="838200" y="365125"/>
            <a:ext cx="10515600" cy="944691"/>
          </a:xfrm>
        </p:spPr>
        <p:txBody>
          <a:bodyPr>
            <a:normAutofit/>
          </a:bodyPr>
          <a:lstStyle/>
          <a:p>
            <a:r>
              <a:rPr lang="es-PE" sz="2800" dirty="0"/>
              <a:t>HIPÓTESIS Y VARIABLES. DEFINICIONES</a:t>
            </a:r>
          </a:p>
        </p:txBody>
      </p:sp>
      <p:sp>
        <p:nvSpPr>
          <p:cNvPr id="3" name="Marcador de contenido 2">
            <a:extLst>
              <a:ext uri="{FF2B5EF4-FFF2-40B4-BE49-F238E27FC236}">
                <a16:creationId xmlns:a16="http://schemas.microsoft.com/office/drawing/2014/main" id="{1E7AA80C-CB20-DD6F-FE5F-E6C425D36F13}"/>
              </a:ext>
            </a:extLst>
          </p:cNvPr>
          <p:cNvSpPr>
            <a:spLocks noGrp="1"/>
          </p:cNvSpPr>
          <p:nvPr>
            <p:ph idx="1"/>
          </p:nvPr>
        </p:nvSpPr>
        <p:spPr>
          <a:xfrm>
            <a:off x="838199" y="1309816"/>
            <a:ext cx="10900719" cy="5183059"/>
          </a:xfrm>
        </p:spPr>
        <p:txBody>
          <a:bodyPr anchor="ctr">
            <a:normAutofit fontScale="92500" lnSpcReduction="20000"/>
          </a:bodyPr>
          <a:lstStyle/>
          <a:p>
            <a:pPr marL="0" indent="0">
              <a:lnSpc>
                <a:spcPct val="160000"/>
              </a:lnSpc>
              <a:buNone/>
            </a:pPr>
            <a:r>
              <a:rPr lang="es-MX" sz="2000" dirty="0"/>
              <a:t>Las hipótesis relacionan variables, por lo tanto, al formular una hipótesis, es indispensable definir los términos o variables incluidos en ella. Esto es necesario por varios motivos: </a:t>
            </a:r>
          </a:p>
          <a:p>
            <a:pPr marL="514350" indent="-514350">
              <a:lnSpc>
                <a:spcPct val="160000"/>
              </a:lnSpc>
              <a:buFont typeface="+mj-lt"/>
              <a:buAutoNum type="arabicPeriod"/>
            </a:pPr>
            <a:r>
              <a:rPr lang="es-MX" sz="2000" dirty="0"/>
              <a:t>Para que el investigador, sus colegas, los lectores o usuarios del estudio y, en general, cualquier persona que examine la investigación le proporcione el mismo significado a los términos o variables incluidas en las hipótesis. </a:t>
            </a:r>
          </a:p>
          <a:p>
            <a:pPr marL="514350" indent="-514350">
              <a:lnSpc>
                <a:spcPct val="160000"/>
              </a:lnSpc>
              <a:buFont typeface="+mj-lt"/>
              <a:buAutoNum type="arabicPeriod"/>
            </a:pPr>
            <a:r>
              <a:rPr lang="es-MX" sz="2000" dirty="0"/>
              <a:t>Asegurarnos de que las variables pueden ser medidas, observadas, evaluadas o inferidas, es decir que de ellas se pueden obtener datos de la realidad. </a:t>
            </a:r>
          </a:p>
          <a:p>
            <a:pPr marL="514350" indent="-514350">
              <a:lnSpc>
                <a:spcPct val="160000"/>
              </a:lnSpc>
              <a:buFont typeface="+mj-lt"/>
              <a:buAutoNum type="arabicPeriod"/>
            </a:pPr>
            <a:r>
              <a:rPr lang="es-MX" sz="2000" dirty="0"/>
              <a:t>Evaluar más adecuadamente los resultados de nuestra investigación, porque las variables y no solo las hipótesis, se contextualizan. </a:t>
            </a:r>
          </a:p>
          <a:p>
            <a:pPr marL="514350" indent="-514350">
              <a:lnSpc>
                <a:spcPct val="160000"/>
              </a:lnSpc>
              <a:buFont typeface="+mj-lt"/>
              <a:buAutoNum type="arabicPeriod"/>
            </a:pPr>
            <a:r>
              <a:rPr lang="es-MX" sz="2000" dirty="0"/>
              <a:t>Poder comparar nuestros resultados con los de otros estudios (saber si estamos hablando de lo mismo y puede hacerse tal comparación).</a:t>
            </a:r>
            <a:endParaRPr lang="es-PE" sz="2000" dirty="0"/>
          </a:p>
        </p:txBody>
      </p:sp>
    </p:spTree>
    <p:extLst>
      <p:ext uri="{BB962C8B-B14F-4D97-AF65-F5344CB8AC3E}">
        <p14:creationId xmlns:p14="http://schemas.microsoft.com/office/powerpoint/2010/main" val="296245514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749FAAF-A4AD-BC58-CC95-ECAC27F9CCE0}"/>
              </a:ext>
            </a:extLst>
          </p:cNvPr>
          <p:cNvSpPr>
            <a:spLocks noGrp="1"/>
          </p:cNvSpPr>
          <p:nvPr>
            <p:ph type="title"/>
          </p:nvPr>
        </p:nvSpPr>
        <p:spPr/>
        <p:txBody>
          <a:bodyPr>
            <a:normAutofit/>
          </a:bodyPr>
          <a:lstStyle/>
          <a:p>
            <a:r>
              <a:rPr lang="es-PE" sz="2800" dirty="0"/>
              <a:t>DEFINICION DE VARIABLES</a:t>
            </a:r>
          </a:p>
        </p:txBody>
      </p:sp>
      <p:sp>
        <p:nvSpPr>
          <p:cNvPr id="3" name="Marcador de contenido 2">
            <a:extLst>
              <a:ext uri="{FF2B5EF4-FFF2-40B4-BE49-F238E27FC236}">
                <a16:creationId xmlns:a16="http://schemas.microsoft.com/office/drawing/2014/main" id="{845FB2F4-9DBA-DE5F-40B1-BB935D6A5BB1}"/>
              </a:ext>
            </a:extLst>
          </p:cNvPr>
          <p:cNvSpPr>
            <a:spLocks noGrp="1"/>
          </p:cNvSpPr>
          <p:nvPr>
            <p:ph idx="1"/>
          </p:nvPr>
        </p:nvSpPr>
        <p:spPr>
          <a:xfrm>
            <a:off x="702276" y="1253331"/>
            <a:ext cx="10515600" cy="4999188"/>
          </a:xfrm>
        </p:spPr>
        <p:txBody>
          <a:bodyPr>
            <a:normAutofit lnSpcReduction="10000"/>
          </a:bodyPr>
          <a:lstStyle/>
          <a:p>
            <a:pPr>
              <a:lnSpc>
                <a:spcPct val="150000"/>
              </a:lnSpc>
            </a:pPr>
            <a:r>
              <a:rPr lang="es-MX" sz="2000" dirty="0"/>
              <a:t>La </a:t>
            </a:r>
            <a:r>
              <a:rPr lang="es-MX" sz="2000" b="1" dirty="0"/>
              <a:t>definición conceptual </a:t>
            </a:r>
            <a:r>
              <a:rPr lang="es-MX" sz="2000" dirty="0"/>
              <a:t>es aquella que precisa o indica con otros términos cómo vamos a entender una variable en el contexto de nuestra investigación. Generalmente se trata de una definición acordada y validada por una comunidad científica o profesional y emana de la revisión de la literatura (presente en diccionarios especializados, páginas web con respaldo institucional y publicaciones como artículos de revistas académicas y libros).</a:t>
            </a:r>
          </a:p>
          <a:p>
            <a:pPr>
              <a:lnSpc>
                <a:spcPct val="150000"/>
              </a:lnSpc>
            </a:pPr>
            <a:r>
              <a:rPr lang="es-MX" sz="2000" dirty="0"/>
              <a:t>Una </a:t>
            </a:r>
            <a:r>
              <a:rPr lang="es-MX" sz="2000" b="1" dirty="0"/>
              <a:t>definición operacional </a:t>
            </a:r>
            <a:r>
              <a:rPr lang="es-MX" sz="2000" dirty="0"/>
              <a:t>consiste en el conjunto de procedimientos, técnicas y métodos para medir una variable en los casos de la investigación. Constituye las actividades que un observador debe realizar para recibir las impresiones sensoriales que indican la existencia de un concepto teórico en mayor o menor grado (MacGregor, 2006; Reynolds, 1986). La definición operacional nos señala: para recoger datos respecto de una variable es necesario hacer esto y aquello, además articula los procesos de un concepto que son precisos para identificar ejemplos de este.</a:t>
            </a:r>
            <a:endParaRPr lang="es-PE" sz="2000" dirty="0"/>
          </a:p>
        </p:txBody>
      </p:sp>
    </p:spTree>
    <p:extLst>
      <p:ext uri="{BB962C8B-B14F-4D97-AF65-F5344CB8AC3E}">
        <p14:creationId xmlns:p14="http://schemas.microsoft.com/office/powerpoint/2010/main" val="4735076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2E25B453-545A-8E5D-F985-CF0AFEE6D442}"/>
              </a:ext>
            </a:extLst>
          </p:cNvPr>
          <p:cNvPicPr>
            <a:picLocks noChangeAspect="1"/>
          </p:cNvPicPr>
          <p:nvPr/>
        </p:nvPicPr>
        <p:blipFill>
          <a:blip r:embed="rId2"/>
          <a:stretch>
            <a:fillRect/>
          </a:stretch>
        </p:blipFill>
        <p:spPr>
          <a:xfrm>
            <a:off x="8576734" y="558799"/>
            <a:ext cx="2878666" cy="3598333"/>
          </a:xfrm>
          <a:prstGeom prst="rect">
            <a:avLst/>
          </a:prstGeom>
        </p:spPr>
      </p:pic>
      <p:sp>
        <p:nvSpPr>
          <p:cNvPr id="2" name="Título 1">
            <a:extLst>
              <a:ext uri="{FF2B5EF4-FFF2-40B4-BE49-F238E27FC236}">
                <a16:creationId xmlns:a16="http://schemas.microsoft.com/office/drawing/2014/main" id="{87567E8A-F9D2-39DE-8EDD-FE4A5B7835F8}"/>
              </a:ext>
            </a:extLst>
          </p:cNvPr>
          <p:cNvSpPr>
            <a:spLocks noGrp="1"/>
          </p:cNvSpPr>
          <p:nvPr>
            <p:ph type="title"/>
          </p:nvPr>
        </p:nvSpPr>
        <p:spPr>
          <a:xfrm>
            <a:off x="163902" y="365125"/>
            <a:ext cx="4304581" cy="1325563"/>
          </a:xfrm>
        </p:spPr>
        <p:txBody>
          <a:bodyPr>
            <a:normAutofit/>
          </a:bodyPr>
          <a:lstStyle/>
          <a:p>
            <a:pPr algn="ctr"/>
            <a:r>
              <a:rPr lang="es-PE" sz="2800" dirty="0"/>
              <a:t>PRIMER EXAMEN PARCIAL</a:t>
            </a:r>
            <a:br>
              <a:rPr lang="es-PE" sz="2800" dirty="0"/>
            </a:br>
            <a:r>
              <a:rPr lang="es-PE" sz="1600" dirty="0"/>
              <a:t>30 DE OCTUBRE, 2022</a:t>
            </a:r>
          </a:p>
        </p:txBody>
      </p:sp>
      <p:sp>
        <p:nvSpPr>
          <p:cNvPr id="3" name="Marcador de contenido 2">
            <a:extLst>
              <a:ext uri="{FF2B5EF4-FFF2-40B4-BE49-F238E27FC236}">
                <a16:creationId xmlns:a16="http://schemas.microsoft.com/office/drawing/2014/main" id="{24D0A325-9017-D585-2FD8-8F2C44A474A8}"/>
              </a:ext>
            </a:extLst>
          </p:cNvPr>
          <p:cNvSpPr>
            <a:spLocks noGrp="1"/>
          </p:cNvSpPr>
          <p:nvPr>
            <p:ph idx="1"/>
          </p:nvPr>
        </p:nvSpPr>
        <p:spPr>
          <a:xfrm>
            <a:off x="3391786" y="1222743"/>
            <a:ext cx="7962013" cy="5131632"/>
          </a:xfrm>
        </p:spPr>
        <p:txBody>
          <a:bodyPr anchor="ctr">
            <a:normAutofit/>
          </a:bodyPr>
          <a:lstStyle/>
          <a:p>
            <a:pPr lvl="1"/>
            <a:r>
              <a:rPr lang="es-PE" dirty="0">
                <a:solidFill>
                  <a:srgbClr val="FF0000"/>
                </a:solidFill>
              </a:rPr>
              <a:t>I. PLANTEAMIENTO DEL PROBLEMA</a:t>
            </a:r>
          </a:p>
          <a:p>
            <a:pPr lvl="1"/>
            <a:r>
              <a:rPr lang="es-PE" dirty="0">
                <a:solidFill>
                  <a:srgbClr val="FF0000"/>
                </a:solidFill>
              </a:rPr>
              <a:t>II. MARCO TEORICO</a:t>
            </a:r>
          </a:p>
          <a:p>
            <a:pPr lvl="1"/>
            <a:r>
              <a:rPr lang="es-PE" dirty="0"/>
              <a:t>III. HIPOTESIS DE LA INVESTIGACIÓN</a:t>
            </a:r>
          </a:p>
          <a:p>
            <a:pPr lvl="2"/>
            <a:r>
              <a:rPr lang="es-PE" dirty="0"/>
              <a:t>3.1 Hipótesis Principal</a:t>
            </a:r>
          </a:p>
          <a:p>
            <a:pPr lvl="2"/>
            <a:r>
              <a:rPr lang="es-PE" dirty="0"/>
              <a:t>3.2 Hipótesis especificas</a:t>
            </a:r>
          </a:p>
          <a:p>
            <a:pPr lvl="2"/>
            <a:r>
              <a:rPr lang="es-PE" dirty="0"/>
              <a:t>3.3 Identificación de las variables</a:t>
            </a:r>
          </a:p>
          <a:p>
            <a:pPr lvl="2"/>
            <a:r>
              <a:rPr lang="es-PE" dirty="0"/>
              <a:t>3.4 Operacionalización de las variables</a:t>
            </a:r>
          </a:p>
          <a:p>
            <a:pPr lvl="1"/>
            <a:r>
              <a:rPr lang="es-PE" dirty="0"/>
              <a:t>IV. METODOLOGÍA DE LA INVESTIGACION</a:t>
            </a:r>
          </a:p>
          <a:p>
            <a:pPr lvl="1"/>
            <a:r>
              <a:rPr lang="es-PE" dirty="0">
                <a:solidFill>
                  <a:srgbClr val="FF0000"/>
                </a:solidFill>
              </a:rPr>
              <a:t>V. PRESUPUESTO</a:t>
            </a:r>
          </a:p>
          <a:p>
            <a:pPr lvl="1"/>
            <a:r>
              <a:rPr lang="es-PE" dirty="0">
                <a:solidFill>
                  <a:srgbClr val="FF0000"/>
                </a:solidFill>
              </a:rPr>
              <a:t>VI. CRONOGRAMA DE INVESTIGACIÓN</a:t>
            </a:r>
          </a:p>
          <a:p>
            <a:pPr lvl="1"/>
            <a:r>
              <a:rPr lang="es-PE" dirty="0">
                <a:solidFill>
                  <a:srgbClr val="FF0000"/>
                </a:solidFill>
              </a:rPr>
              <a:t>VII. REFERENCIAS BIBLIOGRÁFICAS</a:t>
            </a:r>
          </a:p>
          <a:p>
            <a:pPr lvl="1"/>
            <a:r>
              <a:rPr lang="es-PE" dirty="0"/>
              <a:t>ANEXOS</a:t>
            </a:r>
          </a:p>
        </p:txBody>
      </p:sp>
      <p:sp>
        <p:nvSpPr>
          <p:cNvPr id="5" name="CuadroTexto 4">
            <a:extLst>
              <a:ext uri="{FF2B5EF4-FFF2-40B4-BE49-F238E27FC236}">
                <a16:creationId xmlns:a16="http://schemas.microsoft.com/office/drawing/2014/main" id="{01AF27D9-2132-DB48-7880-FFE1CF50C838}"/>
              </a:ext>
            </a:extLst>
          </p:cNvPr>
          <p:cNvSpPr txBox="1"/>
          <p:nvPr/>
        </p:nvSpPr>
        <p:spPr>
          <a:xfrm>
            <a:off x="695069" y="6354375"/>
            <a:ext cx="6094562" cy="461665"/>
          </a:xfrm>
          <a:prstGeom prst="rect">
            <a:avLst/>
          </a:prstGeom>
          <a:noFill/>
        </p:spPr>
        <p:txBody>
          <a:bodyPr wrap="square">
            <a:spAutoFit/>
          </a:bodyPr>
          <a:lstStyle/>
          <a:p>
            <a:r>
              <a:rPr lang="es-PE" sz="1200" dirty="0">
                <a:hlinkClick r:id="rId3"/>
              </a:rPr>
              <a:t>https://upg.administracion.unmsm.edu.pe/images/tesis/DIRECTIVA-080-TESIS.pdf</a:t>
            </a:r>
            <a:endParaRPr lang="es-PE" sz="1200" dirty="0"/>
          </a:p>
          <a:p>
            <a:endParaRPr lang="es-PE" sz="1200" dirty="0"/>
          </a:p>
        </p:txBody>
      </p:sp>
    </p:spTree>
    <p:extLst>
      <p:ext uri="{BB962C8B-B14F-4D97-AF65-F5344CB8AC3E}">
        <p14:creationId xmlns:p14="http://schemas.microsoft.com/office/powerpoint/2010/main" val="344937860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2E25B453-545A-8E5D-F985-CF0AFEE6D442}"/>
              </a:ext>
            </a:extLst>
          </p:cNvPr>
          <p:cNvPicPr>
            <a:picLocks noChangeAspect="1"/>
          </p:cNvPicPr>
          <p:nvPr/>
        </p:nvPicPr>
        <p:blipFill>
          <a:blip r:embed="rId2"/>
          <a:stretch>
            <a:fillRect/>
          </a:stretch>
        </p:blipFill>
        <p:spPr>
          <a:xfrm>
            <a:off x="9029580" y="558799"/>
            <a:ext cx="2878666" cy="3598333"/>
          </a:xfrm>
          <a:prstGeom prst="rect">
            <a:avLst/>
          </a:prstGeom>
        </p:spPr>
      </p:pic>
      <p:sp>
        <p:nvSpPr>
          <p:cNvPr id="2" name="Título 1">
            <a:extLst>
              <a:ext uri="{FF2B5EF4-FFF2-40B4-BE49-F238E27FC236}">
                <a16:creationId xmlns:a16="http://schemas.microsoft.com/office/drawing/2014/main" id="{87567E8A-F9D2-39DE-8EDD-FE4A5B7835F8}"/>
              </a:ext>
            </a:extLst>
          </p:cNvPr>
          <p:cNvSpPr>
            <a:spLocks noGrp="1"/>
          </p:cNvSpPr>
          <p:nvPr>
            <p:ph type="title"/>
          </p:nvPr>
        </p:nvSpPr>
        <p:spPr>
          <a:xfrm>
            <a:off x="163902" y="365125"/>
            <a:ext cx="4304581" cy="1325563"/>
          </a:xfrm>
        </p:spPr>
        <p:txBody>
          <a:bodyPr>
            <a:normAutofit/>
          </a:bodyPr>
          <a:lstStyle/>
          <a:p>
            <a:pPr algn="ctr"/>
            <a:r>
              <a:rPr lang="es-PE" sz="2800" dirty="0"/>
              <a:t>PRIMER EXAMEN PARCIAL</a:t>
            </a:r>
            <a:br>
              <a:rPr lang="es-PE" sz="2800" dirty="0"/>
            </a:br>
            <a:r>
              <a:rPr lang="es-PE" sz="1600" dirty="0"/>
              <a:t>2 de NOVIEMBRE, 2022</a:t>
            </a:r>
          </a:p>
        </p:txBody>
      </p:sp>
      <p:sp>
        <p:nvSpPr>
          <p:cNvPr id="3" name="Marcador de contenido 2">
            <a:extLst>
              <a:ext uri="{FF2B5EF4-FFF2-40B4-BE49-F238E27FC236}">
                <a16:creationId xmlns:a16="http://schemas.microsoft.com/office/drawing/2014/main" id="{24D0A325-9017-D585-2FD8-8F2C44A474A8}"/>
              </a:ext>
            </a:extLst>
          </p:cNvPr>
          <p:cNvSpPr>
            <a:spLocks noGrp="1"/>
          </p:cNvSpPr>
          <p:nvPr>
            <p:ph idx="1"/>
          </p:nvPr>
        </p:nvSpPr>
        <p:spPr>
          <a:xfrm>
            <a:off x="4390845" y="267419"/>
            <a:ext cx="6962954" cy="5909544"/>
          </a:xfrm>
        </p:spPr>
        <p:txBody>
          <a:bodyPr anchor="ctr">
            <a:normAutofit fontScale="92500" lnSpcReduction="10000"/>
          </a:bodyPr>
          <a:lstStyle/>
          <a:p>
            <a:pPr lvl="1"/>
            <a:r>
              <a:rPr lang="es-PE" dirty="0">
                <a:solidFill>
                  <a:srgbClr val="FF0000"/>
                </a:solidFill>
              </a:rPr>
              <a:t>I. PLANTEAMIENTO DEL PROBLEMA</a:t>
            </a:r>
          </a:p>
          <a:p>
            <a:pPr lvl="2"/>
            <a:r>
              <a:rPr lang="es-PE" dirty="0">
                <a:solidFill>
                  <a:srgbClr val="FF0000"/>
                </a:solidFill>
              </a:rPr>
              <a:t>1.1 Análisis del contexto</a:t>
            </a:r>
          </a:p>
          <a:p>
            <a:pPr lvl="2"/>
            <a:r>
              <a:rPr lang="es-PE" dirty="0">
                <a:solidFill>
                  <a:srgbClr val="FF0000"/>
                </a:solidFill>
              </a:rPr>
              <a:t>1.2 Formulación del problema</a:t>
            </a:r>
          </a:p>
          <a:p>
            <a:pPr lvl="3"/>
            <a:r>
              <a:rPr lang="es-PE" dirty="0">
                <a:solidFill>
                  <a:srgbClr val="FF0000"/>
                </a:solidFill>
              </a:rPr>
              <a:t>1.2.1 Problema principal</a:t>
            </a:r>
          </a:p>
          <a:p>
            <a:pPr lvl="3"/>
            <a:r>
              <a:rPr lang="es-PE" dirty="0">
                <a:solidFill>
                  <a:srgbClr val="FF0000"/>
                </a:solidFill>
              </a:rPr>
              <a:t>1.2.2.Problemas específicos</a:t>
            </a:r>
          </a:p>
          <a:p>
            <a:pPr lvl="2"/>
            <a:r>
              <a:rPr lang="es-PE" dirty="0">
                <a:solidFill>
                  <a:srgbClr val="FF0000"/>
                </a:solidFill>
              </a:rPr>
              <a:t>1.3 Justificación de la investigación</a:t>
            </a:r>
          </a:p>
          <a:p>
            <a:pPr lvl="3"/>
            <a:r>
              <a:rPr lang="es-PE" dirty="0">
                <a:solidFill>
                  <a:srgbClr val="FF0000"/>
                </a:solidFill>
              </a:rPr>
              <a:t>1.3.1 Justificación Teórica</a:t>
            </a:r>
          </a:p>
          <a:p>
            <a:pPr lvl="3"/>
            <a:r>
              <a:rPr lang="es-PE" dirty="0">
                <a:solidFill>
                  <a:srgbClr val="FF0000"/>
                </a:solidFill>
              </a:rPr>
              <a:t>1.3.2 Justificación práctica</a:t>
            </a:r>
          </a:p>
          <a:p>
            <a:pPr lvl="3"/>
            <a:r>
              <a:rPr lang="es-PE" dirty="0">
                <a:solidFill>
                  <a:srgbClr val="FF0000"/>
                </a:solidFill>
              </a:rPr>
              <a:t>1.3.3 Justificación metodológica</a:t>
            </a:r>
          </a:p>
          <a:p>
            <a:pPr lvl="2"/>
            <a:r>
              <a:rPr lang="es-PE" dirty="0">
                <a:solidFill>
                  <a:srgbClr val="FF0000"/>
                </a:solidFill>
              </a:rPr>
              <a:t>1.4 Objetivos de la investigación</a:t>
            </a:r>
          </a:p>
          <a:p>
            <a:pPr lvl="3"/>
            <a:r>
              <a:rPr lang="es-PE" dirty="0">
                <a:solidFill>
                  <a:srgbClr val="FF0000"/>
                </a:solidFill>
              </a:rPr>
              <a:t>1.4.1 Objetivo principal</a:t>
            </a:r>
          </a:p>
          <a:p>
            <a:pPr lvl="3"/>
            <a:r>
              <a:rPr lang="es-PE" dirty="0">
                <a:solidFill>
                  <a:srgbClr val="FF0000"/>
                </a:solidFill>
              </a:rPr>
              <a:t>1.4.2 Objetivos específicos</a:t>
            </a:r>
          </a:p>
          <a:p>
            <a:pPr lvl="1"/>
            <a:r>
              <a:rPr lang="es-PE" dirty="0">
                <a:solidFill>
                  <a:srgbClr val="FF0000"/>
                </a:solidFill>
              </a:rPr>
              <a:t>II. MARCO TEORICO</a:t>
            </a:r>
          </a:p>
          <a:p>
            <a:pPr lvl="1"/>
            <a:r>
              <a:rPr lang="es-PE" dirty="0">
                <a:solidFill>
                  <a:srgbClr val="FF0000"/>
                </a:solidFill>
              </a:rPr>
              <a:t>III. HIPOTESIS DE LA INVESTIGACIÓN</a:t>
            </a:r>
          </a:p>
          <a:p>
            <a:pPr lvl="1"/>
            <a:r>
              <a:rPr lang="es-PE" dirty="0"/>
              <a:t>IV. METODOLOGÍA DE LA INVESTIGACION</a:t>
            </a:r>
          </a:p>
          <a:p>
            <a:pPr lvl="1"/>
            <a:r>
              <a:rPr lang="es-PE" dirty="0">
                <a:solidFill>
                  <a:srgbClr val="FF0000"/>
                </a:solidFill>
              </a:rPr>
              <a:t>V. PRESUPUESTO</a:t>
            </a:r>
          </a:p>
          <a:p>
            <a:pPr lvl="1"/>
            <a:r>
              <a:rPr lang="es-PE" dirty="0">
                <a:solidFill>
                  <a:srgbClr val="FF0000"/>
                </a:solidFill>
              </a:rPr>
              <a:t>VI. CRONOGRAMA DE INVESTIGACIÓN</a:t>
            </a:r>
          </a:p>
          <a:p>
            <a:pPr lvl="1"/>
            <a:r>
              <a:rPr lang="es-PE" dirty="0">
                <a:solidFill>
                  <a:srgbClr val="FF0000"/>
                </a:solidFill>
              </a:rPr>
              <a:t>VII. REFERENCIAS BIBLIOGRÁFICAS</a:t>
            </a:r>
          </a:p>
          <a:p>
            <a:pPr lvl="1"/>
            <a:r>
              <a:rPr lang="es-PE" dirty="0">
                <a:solidFill>
                  <a:srgbClr val="FF0000"/>
                </a:solidFill>
              </a:rPr>
              <a:t>ANEXOS</a:t>
            </a:r>
          </a:p>
        </p:txBody>
      </p:sp>
      <p:sp>
        <p:nvSpPr>
          <p:cNvPr id="5" name="CuadroTexto 4">
            <a:extLst>
              <a:ext uri="{FF2B5EF4-FFF2-40B4-BE49-F238E27FC236}">
                <a16:creationId xmlns:a16="http://schemas.microsoft.com/office/drawing/2014/main" id="{01AF27D9-2132-DB48-7880-FFE1CF50C838}"/>
              </a:ext>
            </a:extLst>
          </p:cNvPr>
          <p:cNvSpPr txBox="1"/>
          <p:nvPr/>
        </p:nvSpPr>
        <p:spPr>
          <a:xfrm>
            <a:off x="695069" y="6354375"/>
            <a:ext cx="6094562" cy="461665"/>
          </a:xfrm>
          <a:prstGeom prst="rect">
            <a:avLst/>
          </a:prstGeom>
          <a:noFill/>
        </p:spPr>
        <p:txBody>
          <a:bodyPr wrap="square">
            <a:spAutoFit/>
          </a:bodyPr>
          <a:lstStyle/>
          <a:p>
            <a:r>
              <a:rPr lang="es-PE" sz="1200" dirty="0">
                <a:hlinkClick r:id="rId3"/>
              </a:rPr>
              <a:t>https://upg.administracion.unmsm.edu.pe/images/tesis/DIRECTIVA-080-TESIS.pdf</a:t>
            </a:r>
            <a:endParaRPr lang="es-PE" sz="1200" dirty="0"/>
          </a:p>
          <a:p>
            <a:endParaRPr lang="es-PE" sz="1200" dirty="0"/>
          </a:p>
        </p:txBody>
      </p:sp>
    </p:spTree>
    <p:extLst>
      <p:ext uri="{BB962C8B-B14F-4D97-AF65-F5344CB8AC3E}">
        <p14:creationId xmlns:p14="http://schemas.microsoft.com/office/powerpoint/2010/main" val="183631419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E387E447-5764-0A7D-8227-BED4ACC94863}"/>
              </a:ext>
            </a:extLst>
          </p:cNvPr>
          <p:cNvSpPr>
            <a:spLocks noGrp="1"/>
          </p:cNvSpPr>
          <p:nvPr>
            <p:ph type="ctrTitle"/>
          </p:nvPr>
        </p:nvSpPr>
        <p:spPr/>
        <p:txBody>
          <a:bodyPr>
            <a:normAutofit/>
          </a:bodyPr>
          <a:lstStyle/>
          <a:p>
            <a:r>
              <a:rPr lang="es-PE" sz="3600" dirty="0"/>
              <a:t>TEMA 8: </a:t>
            </a:r>
            <a:br>
              <a:rPr lang="es-PE" sz="3600" dirty="0"/>
            </a:br>
            <a:r>
              <a:rPr lang="es-PE" sz="3600" dirty="0"/>
              <a:t>IDENTIFICACION DE LAS VARIABLES</a:t>
            </a:r>
          </a:p>
        </p:txBody>
      </p:sp>
      <p:sp>
        <p:nvSpPr>
          <p:cNvPr id="5" name="Subtítulo 4">
            <a:extLst>
              <a:ext uri="{FF2B5EF4-FFF2-40B4-BE49-F238E27FC236}">
                <a16:creationId xmlns:a16="http://schemas.microsoft.com/office/drawing/2014/main" id="{28C09AEE-2084-F8D3-598F-B5D0FBAB0F4A}"/>
              </a:ext>
            </a:extLst>
          </p:cNvPr>
          <p:cNvSpPr>
            <a:spLocks noGrp="1"/>
          </p:cNvSpPr>
          <p:nvPr>
            <p:ph type="subTitle" idx="1"/>
          </p:nvPr>
        </p:nvSpPr>
        <p:spPr/>
        <p:txBody>
          <a:bodyPr/>
          <a:lstStyle/>
          <a:p>
            <a:endParaRPr lang="es-PE" dirty="0"/>
          </a:p>
        </p:txBody>
      </p:sp>
      <p:sp>
        <p:nvSpPr>
          <p:cNvPr id="3" name="CuadroTexto 2">
            <a:extLst>
              <a:ext uri="{FF2B5EF4-FFF2-40B4-BE49-F238E27FC236}">
                <a16:creationId xmlns:a16="http://schemas.microsoft.com/office/drawing/2014/main" id="{12C44CF8-DF43-A84E-438E-DC9FBA258D60}"/>
              </a:ext>
            </a:extLst>
          </p:cNvPr>
          <p:cNvSpPr txBox="1"/>
          <p:nvPr/>
        </p:nvSpPr>
        <p:spPr>
          <a:xfrm>
            <a:off x="1295400" y="5888474"/>
            <a:ext cx="9433560" cy="738664"/>
          </a:xfrm>
          <a:prstGeom prst="rect">
            <a:avLst/>
          </a:prstGeom>
          <a:noFill/>
        </p:spPr>
        <p:txBody>
          <a:bodyPr wrap="square">
            <a:spAutoFit/>
          </a:bodyPr>
          <a:lstStyle/>
          <a:p>
            <a:r>
              <a:rPr lang="es-PE" sz="1400" dirty="0">
                <a:hlinkClick r:id="rId2"/>
              </a:rPr>
              <a:t>https://tesisymasters.es/variable/</a:t>
            </a:r>
            <a:r>
              <a:rPr lang="es-PE" sz="1400" dirty="0"/>
              <a:t> Variables de investigación: tipos y variables</a:t>
            </a:r>
          </a:p>
          <a:p>
            <a:r>
              <a:rPr lang="es-PE" sz="1400" dirty="0">
                <a:hlinkClick r:id="rId3"/>
              </a:rPr>
              <a:t>http://scielo.sld.cu/pdf/rus/v8n1/rus20116.pdf</a:t>
            </a:r>
            <a:r>
              <a:rPr lang="es-PE" sz="1400" dirty="0"/>
              <a:t> Algunas consideraciones acerca de las variables</a:t>
            </a:r>
          </a:p>
          <a:p>
            <a:r>
              <a:rPr lang="es-PE" sz="1400" dirty="0"/>
              <a:t> </a:t>
            </a:r>
          </a:p>
        </p:txBody>
      </p:sp>
    </p:spTree>
    <p:extLst>
      <p:ext uri="{BB962C8B-B14F-4D97-AF65-F5344CB8AC3E}">
        <p14:creationId xmlns:p14="http://schemas.microsoft.com/office/powerpoint/2010/main" val="409376013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8C9DA14-A770-C359-7791-5A210734F1A8}"/>
              </a:ext>
            </a:extLst>
          </p:cNvPr>
          <p:cNvSpPr>
            <a:spLocks noGrp="1"/>
          </p:cNvSpPr>
          <p:nvPr>
            <p:ph type="title"/>
          </p:nvPr>
        </p:nvSpPr>
        <p:spPr/>
        <p:txBody>
          <a:bodyPr>
            <a:normAutofit/>
          </a:bodyPr>
          <a:lstStyle/>
          <a:p>
            <a:pPr algn="ctr"/>
            <a:r>
              <a:rPr lang="es-PE" sz="2800" dirty="0"/>
              <a:t>PROCESO BUROCRATICO DE LA INVESTIGACIÓN</a:t>
            </a:r>
          </a:p>
        </p:txBody>
      </p:sp>
      <p:sp>
        <p:nvSpPr>
          <p:cNvPr id="3" name="Marcador de contenido 2">
            <a:extLst>
              <a:ext uri="{FF2B5EF4-FFF2-40B4-BE49-F238E27FC236}">
                <a16:creationId xmlns:a16="http://schemas.microsoft.com/office/drawing/2014/main" id="{2EC52FC7-4EC2-F8F8-9000-370A9D2232AC}"/>
              </a:ext>
            </a:extLst>
          </p:cNvPr>
          <p:cNvSpPr>
            <a:spLocks noGrp="1"/>
          </p:cNvSpPr>
          <p:nvPr>
            <p:ph idx="1"/>
          </p:nvPr>
        </p:nvSpPr>
        <p:spPr>
          <a:xfrm>
            <a:off x="838200" y="1825625"/>
            <a:ext cx="1958340" cy="1016635"/>
          </a:xfrm>
          <a:solidFill>
            <a:schemeClr val="accent2"/>
          </a:solidFill>
        </p:spPr>
        <p:txBody>
          <a:bodyPr>
            <a:normAutofit/>
          </a:bodyPr>
          <a:lstStyle/>
          <a:p>
            <a:pPr marL="0" indent="0" algn="ctr">
              <a:buNone/>
            </a:pPr>
            <a:r>
              <a:rPr lang="es-PE" sz="2000" dirty="0"/>
              <a:t>Elección del tema de investigación</a:t>
            </a:r>
          </a:p>
        </p:txBody>
      </p:sp>
      <p:sp>
        <p:nvSpPr>
          <p:cNvPr id="4" name="Marcador de contenido 2">
            <a:extLst>
              <a:ext uri="{FF2B5EF4-FFF2-40B4-BE49-F238E27FC236}">
                <a16:creationId xmlns:a16="http://schemas.microsoft.com/office/drawing/2014/main" id="{5651DBE3-BE36-69BB-6DEF-8E8C96C30903}"/>
              </a:ext>
            </a:extLst>
          </p:cNvPr>
          <p:cNvSpPr txBox="1">
            <a:spLocks/>
          </p:cNvSpPr>
          <p:nvPr/>
        </p:nvSpPr>
        <p:spPr>
          <a:xfrm>
            <a:off x="3749040" y="1825625"/>
            <a:ext cx="1958340" cy="1016635"/>
          </a:xfrm>
          <a:prstGeom prst="rect">
            <a:avLst/>
          </a:prstGeom>
          <a:solidFill>
            <a:schemeClr val="accent2"/>
          </a:solidFill>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s-PE" sz="2000" dirty="0"/>
              <a:t>Plan de investigación</a:t>
            </a:r>
          </a:p>
        </p:txBody>
      </p:sp>
      <p:sp>
        <p:nvSpPr>
          <p:cNvPr id="5" name="Marcador de contenido 2">
            <a:extLst>
              <a:ext uri="{FF2B5EF4-FFF2-40B4-BE49-F238E27FC236}">
                <a16:creationId xmlns:a16="http://schemas.microsoft.com/office/drawing/2014/main" id="{8F0F2479-BBBC-DD50-2D91-CC24DD8FD23F}"/>
              </a:ext>
            </a:extLst>
          </p:cNvPr>
          <p:cNvSpPr txBox="1">
            <a:spLocks/>
          </p:cNvSpPr>
          <p:nvPr/>
        </p:nvSpPr>
        <p:spPr>
          <a:xfrm>
            <a:off x="6713220" y="1825625"/>
            <a:ext cx="2964180" cy="1016635"/>
          </a:xfrm>
          <a:prstGeom prst="rect">
            <a:avLst/>
          </a:prstGeom>
          <a:solidFill>
            <a:schemeClr val="accent2"/>
          </a:solidFill>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s-PE" sz="2000" dirty="0"/>
              <a:t>Investigación</a:t>
            </a:r>
          </a:p>
        </p:txBody>
      </p:sp>
      <p:sp>
        <p:nvSpPr>
          <p:cNvPr id="6" name="Marcador de contenido 2">
            <a:extLst>
              <a:ext uri="{FF2B5EF4-FFF2-40B4-BE49-F238E27FC236}">
                <a16:creationId xmlns:a16="http://schemas.microsoft.com/office/drawing/2014/main" id="{43FE7C5D-C7C6-8392-59C1-19DD54A603E1}"/>
              </a:ext>
            </a:extLst>
          </p:cNvPr>
          <p:cNvSpPr txBox="1">
            <a:spLocks/>
          </p:cNvSpPr>
          <p:nvPr/>
        </p:nvSpPr>
        <p:spPr>
          <a:xfrm>
            <a:off x="3749040" y="3749511"/>
            <a:ext cx="1958340" cy="642304"/>
          </a:xfrm>
          <a:prstGeom prst="rect">
            <a:avLst/>
          </a:prstGeom>
          <a:solidFill>
            <a:schemeClr val="accent2">
              <a:lumMod val="60000"/>
              <a:lumOff val="40000"/>
            </a:schemeClr>
          </a:solidFill>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s-PE" sz="2000" dirty="0"/>
              <a:t>Marco teórico</a:t>
            </a:r>
          </a:p>
        </p:txBody>
      </p:sp>
      <p:sp>
        <p:nvSpPr>
          <p:cNvPr id="7" name="Marcador de contenido 2">
            <a:extLst>
              <a:ext uri="{FF2B5EF4-FFF2-40B4-BE49-F238E27FC236}">
                <a16:creationId xmlns:a16="http://schemas.microsoft.com/office/drawing/2014/main" id="{293F4A31-1365-CD7E-383F-AD3A99354E46}"/>
              </a:ext>
            </a:extLst>
          </p:cNvPr>
          <p:cNvSpPr txBox="1">
            <a:spLocks/>
          </p:cNvSpPr>
          <p:nvPr/>
        </p:nvSpPr>
        <p:spPr>
          <a:xfrm>
            <a:off x="6713220" y="3832380"/>
            <a:ext cx="2964180" cy="1016635"/>
          </a:xfrm>
          <a:prstGeom prst="rect">
            <a:avLst/>
          </a:prstGeom>
          <a:solidFill>
            <a:schemeClr val="accent4">
              <a:lumMod val="75000"/>
            </a:schemeClr>
          </a:solidFill>
          <a:ln w="28575">
            <a:solidFill>
              <a:schemeClr val="tx1"/>
            </a:solidFill>
          </a:ln>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s-PE" sz="2000" dirty="0"/>
              <a:t>Marco teórico (ampliado o una mayor explicación acerca del tema)</a:t>
            </a:r>
          </a:p>
        </p:txBody>
      </p:sp>
      <p:sp>
        <p:nvSpPr>
          <p:cNvPr id="8" name="Marcador de contenido 2">
            <a:extLst>
              <a:ext uri="{FF2B5EF4-FFF2-40B4-BE49-F238E27FC236}">
                <a16:creationId xmlns:a16="http://schemas.microsoft.com/office/drawing/2014/main" id="{3A6E7A4B-5760-49F4-8D01-409E066E0AF8}"/>
              </a:ext>
            </a:extLst>
          </p:cNvPr>
          <p:cNvSpPr txBox="1">
            <a:spLocks/>
          </p:cNvSpPr>
          <p:nvPr/>
        </p:nvSpPr>
        <p:spPr>
          <a:xfrm>
            <a:off x="3749040" y="3004021"/>
            <a:ext cx="1958340" cy="642303"/>
          </a:xfrm>
          <a:prstGeom prst="rect">
            <a:avLst/>
          </a:prstGeom>
          <a:solidFill>
            <a:schemeClr val="accent2">
              <a:lumMod val="60000"/>
              <a:lumOff val="40000"/>
            </a:schemeClr>
          </a:solidFill>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s-PE" sz="2000" dirty="0"/>
              <a:t>Problema de investigación</a:t>
            </a:r>
          </a:p>
        </p:txBody>
      </p:sp>
      <p:sp>
        <p:nvSpPr>
          <p:cNvPr id="9" name="Marcador de contenido 2">
            <a:extLst>
              <a:ext uri="{FF2B5EF4-FFF2-40B4-BE49-F238E27FC236}">
                <a16:creationId xmlns:a16="http://schemas.microsoft.com/office/drawing/2014/main" id="{A58F8421-774E-8FBE-B51D-366730FC18AD}"/>
              </a:ext>
            </a:extLst>
          </p:cNvPr>
          <p:cNvSpPr txBox="1">
            <a:spLocks/>
          </p:cNvSpPr>
          <p:nvPr/>
        </p:nvSpPr>
        <p:spPr>
          <a:xfrm>
            <a:off x="6713220" y="2977198"/>
            <a:ext cx="2964180" cy="772314"/>
          </a:xfrm>
          <a:prstGeom prst="rect">
            <a:avLst/>
          </a:prstGeom>
          <a:solidFill>
            <a:schemeClr val="accent4">
              <a:lumMod val="75000"/>
            </a:schemeClr>
          </a:solidFill>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s-PE" sz="2000" dirty="0"/>
              <a:t>Problema, objetivos, hipótesis</a:t>
            </a:r>
          </a:p>
        </p:txBody>
      </p:sp>
      <p:sp>
        <p:nvSpPr>
          <p:cNvPr id="10" name="Marcador de contenido 2">
            <a:extLst>
              <a:ext uri="{FF2B5EF4-FFF2-40B4-BE49-F238E27FC236}">
                <a16:creationId xmlns:a16="http://schemas.microsoft.com/office/drawing/2014/main" id="{8EC63D54-4342-77E0-5732-DA8BBEB4A06E}"/>
              </a:ext>
            </a:extLst>
          </p:cNvPr>
          <p:cNvSpPr txBox="1">
            <a:spLocks/>
          </p:cNvSpPr>
          <p:nvPr/>
        </p:nvSpPr>
        <p:spPr>
          <a:xfrm>
            <a:off x="3749040" y="4503099"/>
            <a:ext cx="1958340" cy="642305"/>
          </a:xfrm>
          <a:prstGeom prst="rect">
            <a:avLst/>
          </a:prstGeom>
          <a:solidFill>
            <a:schemeClr val="accent2">
              <a:lumMod val="60000"/>
              <a:lumOff val="40000"/>
            </a:schemeClr>
          </a:solidFill>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s-PE" sz="2000" dirty="0"/>
              <a:t>Hipótesis</a:t>
            </a:r>
          </a:p>
        </p:txBody>
      </p:sp>
      <p:sp>
        <p:nvSpPr>
          <p:cNvPr id="11" name="Marcador de contenido 2">
            <a:extLst>
              <a:ext uri="{FF2B5EF4-FFF2-40B4-BE49-F238E27FC236}">
                <a16:creationId xmlns:a16="http://schemas.microsoft.com/office/drawing/2014/main" id="{A7629256-897E-CAC6-0827-8CFF3D8B0D97}"/>
              </a:ext>
            </a:extLst>
          </p:cNvPr>
          <p:cNvSpPr txBox="1">
            <a:spLocks/>
          </p:cNvSpPr>
          <p:nvPr/>
        </p:nvSpPr>
        <p:spPr>
          <a:xfrm>
            <a:off x="6713220" y="4931883"/>
            <a:ext cx="2964180" cy="813597"/>
          </a:xfrm>
          <a:prstGeom prst="rect">
            <a:avLst/>
          </a:prstGeom>
          <a:solidFill>
            <a:schemeClr val="accent4">
              <a:lumMod val="75000"/>
            </a:schemeClr>
          </a:solidFill>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s-PE" sz="2000" dirty="0"/>
              <a:t>Metodología de investigación</a:t>
            </a:r>
          </a:p>
        </p:txBody>
      </p:sp>
      <p:sp>
        <p:nvSpPr>
          <p:cNvPr id="12" name="Marcador de contenido 2">
            <a:extLst>
              <a:ext uri="{FF2B5EF4-FFF2-40B4-BE49-F238E27FC236}">
                <a16:creationId xmlns:a16="http://schemas.microsoft.com/office/drawing/2014/main" id="{AF428760-F255-55DC-C675-8AC10F204F8C}"/>
              </a:ext>
            </a:extLst>
          </p:cNvPr>
          <p:cNvSpPr txBox="1">
            <a:spLocks/>
          </p:cNvSpPr>
          <p:nvPr/>
        </p:nvSpPr>
        <p:spPr>
          <a:xfrm>
            <a:off x="3749040" y="5251925"/>
            <a:ext cx="1958340" cy="642305"/>
          </a:xfrm>
          <a:prstGeom prst="rect">
            <a:avLst/>
          </a:prstGeom>
          <a:solidFill>
            <a:schemeClr val="accent2">
              <a:lumMod val="60000"/>
              <a:lumOff val="40000"/>
            </a:schemeClr>
          </a:solidFill>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s-PE" sz="2000" dirty="0"/>
              <a:t>Metodología de la investigación</a:t>
            </a:r>
          </a:p>
        </p:txBody>
      </p:sp>
      <p:sp>
        <p:nvSpPr>
          <p:cNvPr id="14" name="Flecha: a la derecha 13">
            <a:extLst>
              <a:ext uri="{FF2B5EF4-FFF2-40B4-BE49-F238E27FC236}">
                <a16:creationId xmlns:a16="http://schemas.microsoft.com/office/drawing/2014/main" id="{A72251A8-230C-33DE-B930-972F0C884BDF}"/>
              </a:ext>
            </a:extLst>
          </p:cNvPr>
          <p:cNvSpPr/>
          <p:nvPr/>
        </p:nvSpPr>
        <p:spPr>
          <a:xfrm>
            <a:off x="2937510" y="2140979"/>
            <a:ext cx="617220" cy="5791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5" name="Flecha: a la derecha 14">
            <a:extLst>
              <a:ext uri="{FF2B5EF4-FFF2-40B4-BE49-F238E27FC236}">
                <a16:creationId xmlns:a16="http://schemas.microsoft.com/office/drawing/2014/main" id="{A944EBD3-AABE-F648-26C0-878B9F42BB93}"/>
              </a:ext>
            </a:extLst>
          </p:cNvPr>
          <p:cNvSpPr/>
          <p:nvPr/>
        </p:nvSpPr>
        <p:spPr>
          <a:xfrm>
            <a:off x="5901690" y="2102638"/>
            <a:ext cx="617220" cy="5791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cxnSp>
        <p:nvCxnSpPr>
          <p:cNvPr id="17" name="Conector: angular 16">
            <a:extLst>
              <a:ext uri="{FF2B5EF4-FFF2-40B4-BE49-F238E27FC236}">
                <a16:creationId xmlns:a16="http://schemas.microsoft.com/office/drawing/2014/main" id="{206E2803-4CA6-5E15-ADD6-AE83E402F142}"/>
              </a:ext>
            </a:extLst>
          </p:cNvPr>
          <p:cNvCxnSpPr>
            <a:cxnSpLocks/>
            <a:stCxn id="8" idx="3"/>
            <a:endCxn id="9" idx="1"/>
          </p:cNvCxnSpPr>
          <p:nvPr/>
        </p:nvCxnSpPr>
        <p:spPr>
          <a:xfrm>
            <a:off x="5707380" y="3325173"/>
            <a:ext cx="1005840" cy="3818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Conector: angular 18">
            <a:extLst>
              <a:ext uri="{FF2B5EF4-FFF2-40B4-BE49-F238E27FC236}">
                <a16:creationId xmlns:a16="http://schemas.microsoft.com/office/drawing/2014/main" id="{64E826A0-E40B-1792-9443-EAFBBACD1490}"/>
              </a:ext>
            </a:extLst>
          </p:cNvPr>
          <p:cNvCxnSpPr>
            <a:cxnSpLocks/>
            <a:stCxn id="10" idx="3"/>
            <a:endCxn id="9" idx="1"/>
          </p:cNvCxnSpPr>
          <p:nvPr/>
        </p:nvCxnSpPr>
        <p:spPr>
          <a:xfrm flipV="1">
            <a:off x="5707380" y="3363355"/>
            <a:ext cx="1005840" cy="146089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Conector: angular 21">
            <a:extLst>
              <a:ext uri="{FF2B5EF4-FFF2-40B4-BE49-F238E27FC236}">
                <a16:creationId xmlns:a16="http://schemas.microsoft.com/office/drawing/2014/main" id="{259CC153-85C8-6C76-973A-79585776F1C4}"/>
              </a:ext>
            </a:extLst>
          </p:cNvPr>
          <p:cNvCxnSpPr>
            <a:cxnSpLocks/>
            <a:stCxn id="6" idx="3"/>
            <a:endCxn id="7" idx="1"/>
          </p:cNvCxnSpPr>
          <p:nvPr/>
        </p:nvCxnSpPr>
        <p:spPr>
          <a:xfrm>
            <a:off x="5707380" y="4070663"/>
            <a:ext cx="1005840" cy="270035"/>
          </a:xfrm>
          <a:prstGeom prst="bentConnector3">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30" name="Conector: angular 29">
            <a:extLst>
              <a:ext uri="{FF2B5EF4-FFF2-40B4-BE49-F238E27FC236}">
                <a16:creationId xmlns:a16="http://schemas.microsoft.com/office/drawing/2014/main" id="{38F3977B-79BB-45AA-AA12-E037EBF6BB84}"/>
              </a:ext>
            </a:extLst>
          </p:cNvPr>
          <p:cNvCxnSpPr>
            <a:cxnSpLocks/>
            <a:stCxn id="12" idx="3"/>
            <a:endCxn id="11" idx="1"/>
          </p:cNvCxnSpPr>
          <p:nvPr/>
        </p:nvCxnSpPr>
        <p:spPr>
          <a:xfrm flipV="1">
            <a:off x="5707380" y="5338682"/>
            <a:ext cx="1005840" cy="234396"/>
          </a:xfrm>
          <a:prstGeom prst="bentConnector3">
            <a:avLst/>
          </a:prstGeom>
          <a:ln>
            <a:tailEnd type="triangle"/>
          </a:ln>
        </p:spPr>
        <p:style>
          <a:lnRef idx="3">
            <a:schemeClr val="accent4"/>
          </a:lnRef>
          <a:fillRef idx="0">
            <a:schemeClr val="accent4"/>
          </a:fillRef>
          <a:effectRef idx="2">
            <a:schemeClr val="accent4"/>
          </a:effectRef>
          <a:fontRef idx="minor">
            <a:schemeClr val="tx1"/>
          </a:fontRef>
        </p:style>
      </p:cxnSp>
      <p:sp>
        <p:nvSpPr>
          <p:cNvPr id="32" name="Marcador de contenido 2">
            <a:extLst>
              <a:ext uri="{FF2B5EF4-FFF2-40B4-BE49-F238E27FC236}">
                <a16:creationId xmlns:a16="http://schemas.microsoft.com/office/drawing/2014/main" id="{25A425F5-CB6E-0F1C-E7BD-56493FEFE1BA}"/>
              </a:ext>
            </a:extLst>
          </p:cNvPr>
          <p:cNvSpPr txBox="1">
            <a:spLocks/>
          </p:cNvSpPr>
          <p:nvPr/>
        </p:nvSpPr>
        <p:spPr>
          <a:xfrm>
            <a:off x="6713220" y="5828348"/>
            <a:ext cx="2964180" cy="813597"/>
          </a:xfrm>
          <a:prstGeom prst="rect">
            <a:avLst/>
          </a:prstGeom>
          <a:solidFill>
            <a:schemeClr val="accent4">
              <a:lumMod val="75000"/>
            </a:schemeClr>
          </a:solidFill>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s-PE" sz="2000" dirty="0"/>
              <a:t>Hallazgos de la investigación</a:t>
            </a:r>
          </a:p>
        </p:txBody>
      </p:sp>
      <p:sp>
        <p:nvSpPr>
          <p:cNvPr id="34" name="Marcador de contenido 2">
            <a:extLst>
              <a:ext uri="{FF2B5EF4-FFF2-40B4-BE49-F238E27FC236}">
                <a16:creationId xmlns:a16="http://schemas.microsoft.com/office/drawing/2014/main" id="{BBB0B809-D047-24B8-DBC3-F2BE1EB44817}"/>
              </a:ext>
            </a:extLst>
          </p:cNvPr>
          <p:cNvSpPr txBox="1">
            <a:spLocks/>
          </p:cNvSpPr>
          <p:nvPr/>
        </p:nvSpPr>
        <p:spPr>
          <a:xfrm>
            <a:off x="9915525" y="3832380"/>
            <a:ext cx="1535430" cy="1016635"/>
          </a:xfrm>
          <a:prstGeom prst="rect">
            <a:avLst/>
          </a:prstGeom>
          <a:solidFill>
            <a:schemeClr val="accent4">
              <a:lumMod val="60000"/>
              <a:lumOff val="40000"/>
            </a:schemeClr>
          </a:solidFill>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s-PE" sz="2000" dirty="0"/>
              <a:t>Datos secundarios</a:t>
            </a:r>
          </a:p>
        </p:txBody>
      </p:sp>
      <p:sp>
        <p:nvSpPr>
          <p:cNvPr id="35" name="Marcador de contenido 2">
            <a:extLst>
              <a:ext uri="{FF2B5EF4-FFF2-40B4-BE49-F238E27FC236}">
                <a16:creationId xmlns:a16="http://schemas.microsoft.com/office/drawing/2014/main" id="{06871B04-1DDB-6F82-0C77-1A402564EF26}"/>
              </a:ext>
            </a:extLst>
          </p:cNvPr>
          <p:cNvSpPr txBox="1">
            <a:spLocks/>
          </p:cNvSpPr>
          <p:nvPr/>
        </p:nvSpPr>
        <p:spPr>
          <a:xfrm>
            <a:off x="9936480" y="5828348"/>
            <a:ext cx="1535430" cy="813597"/>
          </a:xfrm>
          <a:prstGeom prst="rect">
            <a:avLst/>
          </a:prstGeom>
          <a:solidFill>
            <a:schemeClr val="accent4">
              <a:lumMod val="60000"/>
              <a:lumOff val="40000"/>
            </a:schemeClr>
          </a:solidFill>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s-PE" sz="2000" dirty="0"/>
              <a:t>Datos primarios</a:t>
            </a:r>
          </a:p>
        </p:txBody>
      </p:sp>
    </p:spTree>
    <p:extLst>
      <p:ext uri="{BB962C8B-B14F-4D97-AF65-F5344CB8AC3E}">
        <p14:creationId xmlns:p14="http://schemas.microsoft.com/office/powerpoint/2010/main" val="4238044841"/>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3352</TotalTime>
  <Words>17605</Words>
  <Application>Microsoft Office PowerPoint</Application>
  <PresentationFormat>Panorámica</PresentationFormat>
  <Paragraphs>1258</Paragraphs>
  <Slides>182</Slides>
  <Notes>0</Notes>
  <HiddenSlides>0</HiddenSlides>
  <MMClips>0</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182</vt:i4>
      </vt:variant>
    </vt:vector>
  </HeadingPairs>
  <TitlesOfParts>
    <vt:vector size="190" baseType="lpstr">
      <vt:lpstr>Arial</vt:lpstr>
      <vt:lpstr>Calibri</vt:lpstr>
      <vt:lpstr>Calibri Light</vt:lpstr>
      <vt:lpstr>Convergence</vt:lpstr>
      <vt:lpstr>Open Sans</vt:lpstr>
      <vt:lpstr>Roboto</vt:lpstr>
      <vt:lpstr>Times New Roman</vt:lpstr>
      <vt:lpstr>Tema de Office</vt:lpstr>
      <vt:lpstr>CURSO METODOLOGIA DE LA INVESTIGACIÓN ECONÓMICA</vt:lpstr>
      <vt:lpstr>PROFESOR Dr. Pedro Barrientos F.</vt:lpstr>
      <vt:lpstr>PROGRAMACION DEL CURSO</vt:lpstr>
      <vt:lpstr>RECOMENDACIONES PARA EL CURSO</vt:lpstr>
      <vt:lpstr>EL EQUIPO Y EL TEMA DE INVESTIGACIÓN</vt:lpstr>
      <vt:lpstr>BIBLIOGRAFIA</vt:lpstr>
      <vt:lpstr>TEMA 1:  RUTAS DE LA INVESTIGACION CIENTIFICA</vt:lpstr>
      <vt:lpstr>INVESTIGACION CIENTIFICA</vt:lpstr>
      <vt:lpstr>¿Cómo se define la investigación?</vt:lpstr>
      <vt:lpstr>¿Cómo comenzamos a investigar?</vt:lpstr>
      <vt:lpstr>ESTRATEGIAS DE LOS TRES ENFOQUES</vt:lpstr>
      <vt:lpstr>RUTA DE LA INVESTIGACION CUANTITATIVA</vt:lpstr>
      <vt:lpstr>RUTA DE LA INVESTIGACION CUANTITATIVA</vt:lpstr>
      <vt:lpstr>CARACTERISTICAS ESENCIALES DEL ENFOQUE CUANTITATIVO</vt:lpstr>
      <vt:lpstr>RUTA CUALITATIVA DE LA INVESTIGACION</vt:lpstr>
      <vt:lpstr>CARACTERISTICAS ESENCIALES DEL ENFOQUE CUALITATIVO</vt:lpstr>
      <vt:lpstr>CARACTERISTICAS ESENCIALES DEL ENFOQUE CUALITATIVO</vt:lpstr>
      <vt:lpstr>LA RUTA MIXTA</vt:lpstr>
      <vt:lpstr>LA MEJOR RUTA</vt:lpstr>
      <vt:lpstr>TAREA 1: EL EQUIPO Y EL TEMA DE INVESTIGACIÓN</vt:lpstr>
      <vt:lpstr>TEMA 2:  ELABORACION DEL PLAN DE INVESTIGACION (IDEAS INICIALES)</vt:lpstr>
      <vt:lpstr>LA INVESTIGACION: PROCESO DOCUMENTAL</vt:lpstr>
      <vt:lpstr>FUENTES DE IDEAS PARA UNA INVESTIGACIÓN</vt:lpstr>
      <vt:lpstr>UNA NECESIDAD: LOS ANTECEDENTES</vt:lpstr>
      <vt:lpstr>IDEAS CON POTENCIAL PARA INICIAR LA RUTA DE LA INVESTIGACION</vt:lpstr>
      <vt:lpstr>SUGERENCIAS PARA DESARROLLAR IDEAS QUE GUIEN</vt:lpstr>
      <vt:lpstr>LA INVESTIGACION EN EL DESARROLLO PROFESIONAL</vt:lpstr>
      <vt:lpstr>EL PLAN DE INVESTIGACION Tema de investigación: IMPACTO DEL COVID 19 EN LAS POLITICAS DE GOBIERNOEN EL COMERCIO EXTERIOR </vt:lpstr>
      <vt:lpstr>TAREA 2: DESARROLLO DEL PROBLEMA DE INVESTIGACION (para el 28 de setiembre, 2022)</vt:lpstr>
      <vt:lpstr>TEMA 3:  EL PROBLEMA DE INVESTIGACION</vt:lpstr>
      <vt:lpstr>EJEMPLO</vt:lpstr>
      <vt:lpstr>IMPLICANCIAS DE PLANTEAR EL PROBLEMA DE INVESTIGACIÓN</vt:lpstr>
      <vt:lpstr>PLANTEAMIENTO DEL PROBLEMA DE INVESTIGACIÓN</vt:lpstr>
      <vt:lpstr>PLANTEAMIENTO DEL PROBLEMA DE INVESTIGACIÓN</vt:lpstr>
      <vt:lpstr>CRITERIOS PARA PLANTEAR UN PROBLEMA DE INVESTIGACION</vt:lpstr>
      <vt:lpstr>PLANTEAMIENTO DEL PROBLEMA DE INVESTIGACION</vt:lpstr>
      <vt:lpstr>OBJETIVOS DE LA INVESTIGACION</vt:lpstr>
      <vt:lpstr>PREGUNTAS DE LA INVESTIGACION</vt:lpstr>
      <vt:lpstr>JUSTIFICACION DE LA INVESTIGACIÓN</vt:lpstr>
      <vt:lpstr>Viabilidad de la investigación</vt:lpstr>
      <vt:lpstr>LA INVESTIGACION EN EL DESARROLLO PROFESIONAL</vt:lpstr>
      <vt:lpstr>TAREA 3: DESARROLLO DEL PROBLEMA DE INVESTIGACION - CONCLUSION (para el 5 de octubre, 2022)</vt:lpstr>
      <vt:lpstr>TEMA 4:  CONSTRUCCION DE LA REFERENCIAS BIBLIOGRAFICAS</vt:lpstr>
      <vt:lpstr>Desempeño de los fondos de fondos en el mercado de capitales peruano 2010 - 2022</vt:lpstr>
      <vt:lpstr>EJEMPLOS DE REFERENCIAS BIBLIOGRÁFICAS</vt:lpstr>
      <vt:lpstr>REVISIÓN BIBLIOGRAFICA</vt:lpstr>
      <vt:lpstr>LO QUE PERMITE LA REVISION BIBLIOGRAFICA</vt:lpstr>
      <vt:lpstr>LOS LOGROS DE LA REVISIÓN</vt:lpstr>
      <vt:lpstr>IMPORTANCIA DE LAS REFERENCIAS BIBLIOGRÁFICAS</vt:lpstr>
      <vt:lpstr>LA REFERENCIA BIBLIOGRAFICA</vt:lpstr>
      <vt:lpstr>MOTIVOS DE LA REFERENCIA BIBLIOGRAFICA</vt:lpstr>
      <vt:lpstr>GESTORES BIBLIOGRAFICOS</vt:lpstr>
      <vt:lpstr>CITAS Y REFERENCIAS. USO.</vt:lpstr>
      <vt:lpstr>TAREA 4: REFERENCIAS BIBLIOGRAFICAS (12 de octubre, 2022)</vt:lpstr>
      <vt:lpstr>TEMA 5:  ELABORACIÓN DEL MARCO TEORICO</vt:lpstr>
      <vt:lpstr>ALGUNOS COMENTARIOS UTILES PARA EL PLAN DE INVESTIGACIÓN  (Y LA MISMA INVESTIGACION)</vt:lpstr>
      <vt:lpstr>TEMA DE INVESTIGACION: IDENTIFICACIÓN DE LAS ACTIVIDADES DE LAS EMPRESAS PARA OBTENER PROVECHO DE LA PANDEMIA POSCOVID 19 EN LOS AÑOS 2022 - 2026</vt:lpstr>
      <vt:lpstr>TEMA DE INVESTIGACION: IDENTIFICACIÓN DE LAS ACTIVIDADES DE LAS EMPRESAS PARA OBTENER PROVECHO DE LA PANDEMIA POSCOVID 19 EN LOS AÑOS 2022 - 2026</vt:lpstr>
      <vt:lpstr>AVANCES DEL PLAN</vt:lpstr>
      <vt:lpstr>El marco teórico</vt:lpstr>
      <vt:lpstr>Elaboración del marco teórico</vt:lpstr>
      <vt:lpstr>Disponibilidad del marco teórico</vt:lpstr>
      <vt:lpstr>UTILIDAD DEL MARCO TEORICO</vt:lpstr>
      <vt:lpstr>FASES QUE COMPRENDE LA ELABORACIÓN DEL MARCO TEORICO</vt:lpstr>
      <vt:lpstr>TAREA 5: MARCO TEORICO DE LA INVESTIGACION (26 de octubre, 2022)</vt:lpstr>
      <vt:lpstr>AVANCES DEL PLAN</vt:lpstr>
      <vt:lpstr>TEMA 6:  ALCANCE DE LA INVESTIGACION</vt:lpstr>
      <vt:lpstr>TAREA 5: MARCO TEORICO DE LA INVESTIGACION (26 de octubre, 2022)</vt:lpstr>
      <vt:lpstr>AVANCES DEL PLAN</vt:lpstr>
      <vt:lpstr>ALCANCE DE LA INVESTIGACION</vt:lpstr>
      <vt:lpstr>AVANCES DEL PLAN</vt:lpstr>
      <vt:lpstr>ESTUDIOS EXPLORATORIOS</vt:lpstr>
      <vt:lpstr>ESTUDIOS DESCRIPTIVOS</vt:lpstr>
      <vt:lpstr>ESTUDIOS CORRELACIONALES</vt:lpstr>
      <vt:lpstr>ESTUDIOS EXPLICATIVOS</vt:lpstr>
      <vt:lpstr>INICIO DE LA INVESTIGACIÓN</vt:lpstr>
      <vt:lpstr>LOS ALCANCES DE UNA INVESTIGACION</vt:lpstr>
      <vt:lpstr>TAREA 6: METODOLOGIA DE LA INVESTIGACION (26 de octubre, 2022)</vt:lpstr>
      <vt:lpstr>TEMA 7:  FORMULACION DE LA HIPOTESIS</vt:lpstr>
      <vt:lpstr>LA HIPOTESIS</vt:lpstr>
      <vt:lpstr>MATRIZ DE CONSISTENCIA TEM DE INVESTIGACION: Impacto del COVID 19 en las políticas de gobierno en el comercio exterior</vt:lpstr>
      <vt:lpstr>MATRIZ DE CONSISTENCIA TEM DE INVESTIGACION: Impacto del COVID 19 en las políticas de gobierno en el comercio exterior</vt:lpstr>
      <vt:lpstr>HIPOTESIS Y VARIABLES</vt:lpstr>
      <vt:lpstr>MATRIZ DE CONSISTENCIA TEMA DE INVESTIGACION: Impacto del COVID 19 en las políticas de gobierno en el comercio exterior</vt:lpstr>
      <vt:lpstr>CARACTERISTICAS DE LAS VARIABLES</vt:lpstr>
      <vt:lpstr>TIPOS DE HIPOTESIS De investigación</vt:lpstr>
      <vt:lpstr>TIPOS DE HIPOTESIS De investigación - Predictivas</vt:lpstr>
      <vt:lpstr>TIPOS DE HIPOTESIS De investigación - Correlacionales</vt:lpstr>
      <vt:lpstr>TIPOS DE HIPOTESIS De investigación – Comparacion de grupos o categorías</vt:lpstr>
      <vt:lpstr>TIPOS DE HIPOTESIS De investigación – Causales</vt:lpstr>
      <vt:lpstr>TIPOS DE HIPOTESIS Nulas</vt:lpstr>
      <vt:lpstr>TIPOS DE HIPOTESIS Alternativas</vt:lpstr>
      <vt:lpstr>FUNCIONES DE LAS HIPOTESIS</vt:lpstr>
      <vt:lpstr>HIPÓTESIS Y VARIABLES. DEFINICIONES</vt:lpstr>
      <vt:lpstr>DEFINICION DE VARIABLES</vt:lpstr>
      <vt:lpstr>PRIMER EXAMEN PARCIAL 30 DE OCTUBRE, 2022</vt:lpstr>
      <vt:lpstr>PRIMER EXAMEN PARCIAL 2 de NOVIEMBRE, 2022</vt:lpstr>
      <vt:lpstr>TEMA 8:  IDENTIFICACION DE LAS VARIABLES</vt:lpstr>
      <vt:lpstr>PROCESO BUROCRATICO DE LA INVESTIGACIÓN</vt:lpstr>
      <vt:lpstr>Marco teórico: Impacto del crecimiento de la clase media en el PBI de Lima Metropolitana</vt:lpstr>
      <vt:lpstr>Marco teórico: Impacto del crédito financiero de los exportadores d Ica y Piura</vt:lpstr>
      <vt:lpstr>HIPOTESIS Y VARIABLES</vt:lpstr>
      <vt:lpstr>MATRIZ DE CONSISTENCIA TEMA DE INVESTIGACION: Impacto del COVID 19 en las políticas de gobierno en el comercio exterior</vt:lpstr>
      <vt:lpstr>CARACTERISTICAS DE LAS VARIABLES</vt:lpstr>
      <vt:lpstr>HIPÓTESIS Y VARIABLES. DEFINICIONES</vt:lpstr>
      <vt:lpstr>DEFINICION DE VARIABLES</vt:lpstr>
      <vt:lpstr>IDENTIFICACIÓN DE LAS VARIABLES EN EL PLAN DE INVESTIGACIÓN</vt:lpstr>
      <vt:lpstr>TEMA 9:  DISEÑO DE LA INVESTIGACIÓN</vt:lpstr>
      <vt:lpstr>PROCESO BUROCRATICO DE LA INVESTIGACIÓN</vt:lpstr>
      <vt:lpstr>Muestra</vt:lpstr>
      <vt:lpstr>Proceso para seleccionar una muestra</vt:lpstr>
      <vt:lpstr>1. Determinar la unidad de muestreo o análisis</vt:lpstr>
      <vt:lpstr>2. Delimitar la población o universo</vt:lpstr>
      <vt:lpstr>3. Elegir la estrategia de muestreo adecuada para seleccionar las unidades de muestreo o análisis y mantener su representatividad: probabilística o no probabilística</vt:lpstr>
      <vt:lpstr>Tipos de muestra</vt:lpstr>
      <vt:lpstr>Selección de una muestra probabilística</vt:lpstr>
      <vt:lpstr>Esquema de acuerdo a la Directiva (Item IV)</vt:lpstr>
      <vt:lpstr>Esquema de acuerdo a la Directiva</vt:lpstr>
      <vt:lpstr>TAREA 7: Traspaso de la información del plan al esquema de investigación Para: 23 de noviembre, 2022</vt:lpstr>
      <vt:lpstr>TIPOS DE DATOS</vt:lpstr>
      <vt:lpstr>AVANCE DE LA INVESTIGACION</vt:lpstr>
      <vt:lpstr>TEMA 10:  SELECCIÓN DE LA MUESTRA</vt:lpstr>
      <vt:lpstr>¿Qué es una muestra?</vt:lpstr>
      <vt:lpstr>Proceso general para seleccionar una muestra</vt:lpstr>
      <vt:lpstr>1. Determinar la unidad de muestra o análisis</vt:lpstr>
      <vt:lpstr>2. Delimitar la población o universo</vt:lpstr>
      <vt:lpstr>3. Elegir la estrategia adecuada para seleccionar las unidades de muestreo o análisis para mantener su representatividad; probabilística o no probabilística.</vt:lpstr>
      <vt:lpstr>4. Tipo de muestra</vt:lpstr>
      <vt:lpstr>5. Seleccionar una muestra probabilística</vt:lpstr>
      <vt:lpstr>Calculo del tamaño de muestra elegido</vt:lpstr>
      <vt:lpstr>Cálculo</vt:lpstr>
      <vt:lpstr>Selección sistemática de elementos muestrales</vt:lpstr>
      <vt:lpstr>Muestra probabilística estratificada</vt:lpstr>
      <vt:lpstr>Muestra probabilística por racimos o conglomerados</vt:lpstr>
      <vt:lpstr>SELECCIÓN DE LA MUESTRA EN LA RUTA CUALITATIVA no probabilístico</vt:lpstr>
      <vt:lpstr>Muestreo cualitativo</vt:lpstr>
      <vt:lpstr>Factores que intervienen para determinar o sugerir el número de casos:</vt:lpstr>
      <vt:lpstr>Tipos de muestras</vt:lpstr>
      <vt:lpstr>Los 13 tipos/clases de muestras</vt:lpstr>
      <vt:lpstr>Los 13 tipos/clases de muestras</vt:lpstr>
      <vt:lpstr>Los 13 tipos/clases de muestras</vt:lpstr>
      <vt:lpstr>Los tipos/clases de muestras</vt:lpstr>
      <vt:lpstr>TEMA 11:  RECOLECCION DE DATOS PRIMARIOS</vt:lpstr>
      <vt:lpstr>Significado de la recolección de datos</vt:lpstr>
      <vt:lpstr>Preguntas para elaborar el plan</vt:lpstr>
      <vt:lpstr>Elementos que nutren al plan</vt:lpstr>
      <vt:lpstr>Significado de medición</vt:lpstr>
      <vt:lpstr>Consideraciones acerca de la medición</vt:lpstr>
      <vt:lpstr>Requisitos de un instrumento de medición</vt:lpstr>
      <vt:lpstr>Cuestiones básicas para un instrumento de medición</vt:lpstr>
      <vt:lpstr>Niveles de medición</vt:lpstr>
      <vt:lpstr>TEMA 12:  ANALISIS DE DATOS</vt:lpstr>
      <vt:lpstr>El proceso de análisis de datos Cuantitativo</vt:lpstr>
      <vt:lpstr>Análisis de datos cualitativos</vt:lpstr>
      <vt:lpstr>Datos que se reciben</vt:lpstr>
      <vt:lpstr>Propósito central de la investigación cualitativa</vt:lpstr>
      <vt:lpstr>10 Características que definen la naturaleza del análisis cualitativo </vt:lpstr>
      <vt:lpstr>10 Características que definen la naturaleza del análisis cualitativo </vt:lpstr>
      <vt:lpstr>Evaluación de la calidad o rigor del estudio cualitativo</vt:lpstr>
      <vt:lpstr>TEMA 13:  ELABORACIÓN Y PRESENTACION DEL REPORTE DE RESULTADOS</vt:lpstr>
      <vt:lpstr>Reflexiones iniciales</vt:lpstr>
      <vt:lpstr>Extensión</vt:lpstr>
      <vt:lpstr>Apartados o secciones (Propuesta de Hernandez Sampieri)</vt:lpstr>
      <vt:lpstr>UNMSM: Estructura de una Tesis a. Parte Preliminar</vt:lpstr>
      <vt:lpstr>UNMSM: Estructura de una Tesis b. Cuerpo de tesis</vt:lpstr>
      <vt:lpstr>UNMSM: Estructura de una Tesis b. Cuerpo de tesis</vt:lpstr>
      <vt:lpstr>UNMSM: Estructura de una Tesis b. Cuerpo de tesis</vt:lpstr>
      <vt:lpstr>DIRECTIVA DE LA FACULTAD DE CIENCIAS ECONÓMICAS DE LA PARA LA OBTENCIÓN DEL TÍTULO PROFESIONAL</vt:lpstr>
      <vt:lpstr>Manuales de estilo de publicación</vt:lpstr>
      <vt:lpstr>Algunas recomendaciones para redactar el reporte</vt:lpstr>
      <vt:lpstr>Algunas recomendaciones para redactar el reporte</vt:lpstr>
      <vt:lpstr>TEMA 14:  ELABORACIÓN Y PRESENTACION DEL REPORTE DE RESULTADOS</vt:lpstr>
      <vt:lpstr>UNMSM: Estructura de una Tesis a. Parte Preliminar</vt:lpstr>
      <vt:lpstr>UNMSM: Estructura de una Tesis b. Cuerpo de tesis</vt:lpstr>
      <vt:lpstr>UNMSM: Estructura de una Tesis b. Cuerpo de tesis</vt:lpstr>
      <vt:lpstr>UNMSM: Estructura de una Tesis b. Cuerpo de tesis</vt:lpstr>
      <vt:lpstr>TEMA 15:  COMENTARIOS ACERCA DE LA INVESTIGACION</vt:lpstr>
      <vt:lpstr>Consideraciones acerca de  la elección del tema de investigación</vt:lpstr>
      <vt:lpstr>UNMSM: Estructura de una Tesis a. Parte Preliminar</vt:lpstr>
      <vt:lpstr>UNMSM: Estructura de una Tesis b. Cuerpo de tesis</vt:lpstr>
      <vt:lpstr>UNMSM: Estructura de una Tesis b. Cuerpo de tesis</vt:lpstr>
      <vt:lpstr>UNMSM: Estructura de una Tesis b. Cuerpo de tesis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CURSO METODOLOGIA DE LA INVESTIGACION ECONÓMICA</dc:title>
  <dc:creator>pedro barrientos</dc:creator>
  <cp:lastModifiedBy>Pedro Barrientos Felipa</cp:lastModifiedBy>
  <cp:revision>27</cp:revision>
  <dcterms:created xsi:type="dcterms:W3CDTF">2022-09-14T15:10:21Z</dcterms:created>
  <dcterms:modified xsi:type="dcterms:W3CDTF">2026-01-14T12:44:16Z</dcterms:modified>
</cp:coreProperties>
</file>